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8"/>
  </p:notesMasterIdLst>
  <p:sldIdLst>
    <p:sldId id="256" r:id="rId2"/>
    <p:sldId id="259" r:id="rId3"/>
    <p:sldId id="258" r:id="rId4"/>
    <p:sldId id="257" r:id="rId5"/>
    <p:sldId id="260" r:id="rId6"/>
    <p:sldId id="261" r:id="rId7"/>
    <p:sldId id="267" r:id="rId8"/>
    <p:sldId id="268" r:id="rId9"/>
    <p:sldId id="265" r:id="rId10"/>
    <p:sldId id="269" r:id="rId11"/>
    <p:sldId id="263" r:id="rId12"/>
    <p:sldId id="271" r:id="rId13"/>
    <p:sldId id="270" r:id="rId14"/>
    <p:sldId id="281" r:id="rId15"/>
    <p:sldId id="264" r:id="rId16"/>
    <p:sldId id="282" r:id="rId17"/>
    <p:sldId id="273" r:id="rId18"/>
    <p:sldId id="285" r:id="rId19"/>
    <p:sldId id="272" r:id="rId20"/>
    <p:sldId id="274" r:id="rId21"/>
    <p:sldId id="275" r:id="rId22"/>
    <p:sldId id="278" r:id="rId23"/>
    <p:sldId id="276" r:id="rId24"/>
    <p:sldId id="277" r:id="rId25"/>
    <p:sldId id="304" r:id="rId26"/>
    <p:sldId id="305" r:id="rId27"/>
    <p:sldId id="283" r:id="rId28"/>
    <p:sldId id="306" r:id="rId29"/>
    <p:sldId id="286" r:id="rId30"/>
    <p:sldId id="287" r:id="rId31"/>
    <p:sldId id="288" r:id="rId32"/>
    <p:sldId id="279" r:id="rId33"/>
    <p:sldId id="280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3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g Won Kang" initials="SW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737"/>
  </p:normalViewPr>
  <p:slideViewPr>
    <p:cSldViewPr snapToGrid="0" snapToObjects="1">
      <p:cViewPr varScale="1">
        <p:scale>
          <a:sx n="153" d="100"/>
          <a:sy n="153" d="100"/>
        </p:scale>
        <p:origin x="145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F5189-0967-CD47-93DA-CA9EC06942CC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790C284-0C0C-894A-95CC-D7567543FFE4}">
      <dgm:prSet phldrT="[텍스트]"/>
      <dgm:spPr/>
      <dgm:t>
        <a:bodyPr/>
        <a:lstStyle/>
        <a:p>
          <a:pPr latinLnBrk="1"/>
          <a:r>
            <a:rPr lang="en-US" altLang="ko-KR" dirty="0"/>
            <a:t>1.</a:t>
          </a:r>
          <a:r>
            <a:rPr lang="ko-KR" altLang="en-US" dirty="0"/>
            <a:t> 연구 일반</a:t>
          </a:r>
        </a:p>
      </dgm:t>
    </dgm:pt>
    <dgm:pt modelId="{6C48954C-87A5-7F4E-969C-976DDE0B275E}" type="par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3AFC265D-88FB-5946-A61B-42C2ED156C57}" type="sib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C6FC914A-3544-6040-863F-A36C8223A24D}">
      <dgm:prSet phldrT="[텍스트]"/>
      <dgm:spPr/>
      <dgm:t>
        <a:bodyPr/>
        <a:lstStyle/>
        <a:p>
          <a:pPr latinLnBrk="1"/>
          <a:r>
            <a:rPr lang="en-US" altLang="ko-KR" dirty="0"/>
            <a:t>2.</a:t>
          </a:r>
          <a:r>
            <a:rPr lang="ko-KR" altLang="en-US" dirty="0"/>
            <a:t> 연구 목적</a:t>
          </a:r>
        </a:p>
      </dgm:t>
    </dgm:pt>
    <dgm:pt modelId="{A5500405-C8D4-8148-85B4-2965148DE81E}" type="par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26611DE2-5351-2946-9BDC-81DC441A2191}" type="sib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DF5942BD-C10F-DB45-82B7-0BD48E27307E}">
      <dgm:prSet phldrT="[텍스트]"/>
      <dgm:spPr/>
      <dgm:t>
        <a:bodyPr/>
        <a:lstStyle/>
        <a:p>
          <a:pPr latinLnBrk="1"/>
          <a:r>
            <a:rPr lang="en-US" altLang="ko-KR" dirty="0"/>
            <a:t>3.</a:t>
          </a:r>
          <a:r>
            <a:rPr lang="ko-KR" altLang="en-US" dirty="0"/>
            <a:t> 연구 </a:t>
          </a:r>
          <a:r>
            <a:rPr lang="ko-KR" altLang="en-US" dirty="0" smtClean="0"/>
            <a:t>내용 및 방법론</a:t>
          </a:r>
          <a:endParaRPr lang="ko-KR" altLang="en-US" dirty="0"/>
        </a:p>
      </dgm:t>
    </dgm:pt>
    <dgm:pt modelId="{630C21B1-E5C1-6A48-86BD-A66F5623BE27}" type="parTrans" cxnId="{6D4EAF80-1C90-8546-A35C-EF06EEA5AC4D}">
      <dgm:prSet/>
      <dgm:spPr/>
      <dgm:t>
        <a:bodyPr/>
        <a:lstStyle/>
        <a:p>
          <a:pPr latinLnBrk="1"/>
          <a:endParaRPr lang="ko-KR" altLang="en-US"/>
        </a:p>
      </dgm:t>
    </dgm:pt>
    <dgm:pt modelId="{3491D335-0D3B-1741-BC08-FD384827E3CB}" type="sibTrans" cxnId="{6D4EAF80-1C90-8546-A35C-EF06EEA5AC4D}">
      <dgm:prSet/>
      <dgm:spPr/>
      <dgm:t>
        <a:bodyPr/>
        <a:lstStyle/>
        <a:p>
          <a:pPr latinLnBrk="1"/>
          <a:endParaRPr lang="ko-KR" altLang="en-US"/>
        </a:p>
      </dgm:t>
    </dgm:pt>
    <dgm:pt modelId="{52CC1E33-B2FA-5C41-98CD-7D2D3F2851EB}">
      <dgm:prSet phldrT="[텍스트]"/>
      <dgm:spPr/>
      <dgm:t>
        <a:bodyPr/>
        <a:lstStyle/>
        <a:p>
          <a:pPr latinLnBrk="1"/>
          <a:r>
            <a:rPr lang="en-US" altLang="ko-KR" dirty="0"/>
            <a:t>4.</a:t>
          </a:r>
          <a:r>
            <a:rPr lang="ko-KR" altLang="en-US" dirty="0"/>
            <a:t> </a:t>
          </a:r>
          <a:r>
            <a:rPr lang="ko-KR" altLang="en-US" dirty="0" smtClean="0"/>
            <a:t>사업 관리</a:t>
          </a:r>
          <a:endParaRPr lang="ko-KR" altLang="en-US" dirty="0"/>
        </a:p>
      </dgm:t>
    </dgm:pt>
    <dgm:pt modelId="{8551727D-7BDD-794E-AE71-FF346FD8D044}" type="parTrans" cxnId="{027A5427-D701-0640-B669-5570E2521F9F}">
      <dgm:prSet/>
      <dgm:spPr/>
      <dgm:t>
        <a:bodyPr/>
        <a:lstStyle/>
        <a:p>
          <a:pPr latinLnBrk="1"/>
          <a:endParaRPr lang="ko-KR" altLang="en-US"/>
        </a:p>
      </dgm:t>
    </dgm:pt>
    <dgm:pt modelId="{90F34B63-E707-664D-BDA0-7A35032A3752}" type="sibTrans" cxnId="{027A5427-D701-0640-B669-5570E2521F9F}">
      <dgm:prSet/>
      <dgm:spPr/>
      <dgm:t>
        <a:bodyPr/>
        <a:lstStyle/>
        <a:p>
          <a:pPr latinLnBrk="1"/>
          <a:endParaRPr lang="ko-KR" altLang="en-US"/>
        </a:p>
      </dgm:t>
    </dgm:pt>
    <dgm:pt modelId="{1FDD2F36-080B-364F-9DF8-840121A2E235}">
      <dgm:prSet phldrT="[텍스트]"/>
      <dgm:spPr/>
      <dgm:t>
        <a:bodyPr/>
        <a:lstStyle/>
        <a:p>
          <a:pPr latinLnBrk="1"/>
          <a:r>
            <a:rPr lang="en-US" altLang="ko-KR" dirty="0"/>
            <a:t>5.</a:t>
          </a:r>
          <a:r>
            <a:rPr lang="ko-KR" altLang="en-US" dirty="0"/>
            <a:t> </a:t>
          </a:r>
          <a:r>
            <a:rPr lang="ko-KR" altLang="en-US" dirty="0" smtClean="0"/>
            <a:t>기대 효과</a:t>
          </a:r>
        </a:p>
      </dgm:t>
    </dgm:pt>
    <dgm:pt modelId="{03B45050-03FB-C342-83AC-E87772F75DF0}" type="parTrans" cxnId="{6853CE66-ADC0-2D40-903A-77DF81765A6A}">
      <dgm:prSet/>
      <dgm:spPr/>
      <dgm:t>
        <a:bodyPr/>
        <a:lstStyle/>
        <a:p>
          <a:pPr latinLnBrk="1"/>
          <a:endParaRPr lang="ko-KR" altLang="en-US"/>
        </a:p>
      </dgm:t>
    </dgm:pt>
    <dgm:pt modelId="{F835621B-0960-C845-B17E-9C1FFF76AA07}" type="sibTrans" cxnId="{6853CE66-ADC0-2D40-903A-77DF81765A6A}">
      <dgm:prSet/>
      <dgm:spPr/>
      <dgm:t>
        <a:bodyPr/>
        <a:lstStyle/>
        <a:p>
          <a:pPr latinLnBrk="1"/>
          <a:endParaRPr lang="ko-KR" altLang="en-US"/>
        </a:p>
      </dgm:t>
    </dgm:pt>
    <dgm:pt modelId="{D1DE3A03-6C1A-5D44-A976-51725C844D36}" type="pres">
      <dgm:prSet presAssocID="{F55F5189-0967-CD47-93DA-CA9EC06942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DB8AE4-0640-7542-97B3-1E43360B8095}" type="pres">
      <dgm:prSet presAssocID="{5790C284-0C0C-894A-95CC-D7567543FFE4}" presName="parentLin" presStyleCnt="0"/>
      <dgm:spPr/>
    </dgm:pt>
    <dgm:pt modelId="{A394EC08-FCCF-AC4B-8D85-4E3A5F660611}" type="pres">
      <dgm:prSet presAssocID="{5790C284-0C0C-894A-95CC-D7567543FFE4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9E7460F-48E7-6C43-8BB2-12325B55C5D7}" type="pres">
      <dgm:prSet presAssocID="{5790C284-0C0C-894A-95CC-D7567543FFE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D92FB-A4D6-8043-888B-DC5234AECD5C}" type="pres">
      <dgm:prSet presAssocID="{5790C284-0C0C-894A-95CC-D7567543FFE4}" presName="negativeSpace" presStyleCnt="0"/>
      <dgm:spPr/>
    </dgm:pt>
    <dgm:pt modelId="{26121B34-53D6-E740-AB68-ABDA52D38CED}" type="pres">
      <dgm:prSet presAssocID="{5790C284-0C0C-894A-95CC-D7567543FFE4}" presName="childText" presStyleLbl="conFgAcc1" presStyleIdx="0" presStyleCnt="5" custLinFactNeighborX="-1640" custLinFactNeighborY="15394">
        <dgm:presLayoutVars>
          <dgm:bulletEnabled val="1"/>
        </dgm:presLayoutVars>
      </dgm:prSet>
      <dgm:spPr/>
    </dgm:pt>
    <dgm:pt modelId="{03F07F0F-70F2-364B-8085-2302B538AE41}" type="pres">
      <dgm:prSet presAssocID="{3AFC265D-88FB-5946-A61B-42C2ED156C57}" presName="spaceBetweenRectangles" presStyleCnt="0"/>
      <dgm:spPr/>
    </dgm:pt>
    <dgm:pt modelId="{00F9969A-0E95-1648-AABE-8267E6312630}" type="pres">
      <dgm:prSet presAssocID="{C6FC914A-3544-6040-863F-A36C8223A24D}" presName="parentLin" presStyleCnt="0"/>
      <dgm:spPr/>
    </dgm:pt>
    <dgm:pt modelId="{D9DDE322-BB23-A942-B770-8D811D587FDD}" type="pres">
      <dgm:prSet presAssocID="{C6FC914A-3544-6040-863F-A36C8223A24D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3795E9F-8D9F-8B4F-961D-C9D277BB7DD3}" type="pres">
      <dgm:prSet presAssocID="{C6FC914A-3544-6040-863F-A36C8223A2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10EC51-41DD-AB42-B549-20EDDBC76D83}" type="pres">
      <dgm:prSet presAssocID="{C6FC914A-3544-6040-863F-A36C8223A24D}" presName="negativeSpace" presStyleCnt="0"/>
      <dgm:spPr/>
    </dgm:pt>
    <dgm:pt modelId="{508C3B9E-38E5-C84B-96EE-433424A3E758}" type="pres">
      <dgm:prSet presAssocID="{C6FC914A-3544-6040-863F-A36C8223A24D}" presName="childText" presStyleLbl="conFgAcc1" presStyleIdx="1" presStyleCnt="5">
        <dgm:presLayoutVars>
          <dgm:bulletEnabled val="1"/>
        </dgm:presLayoutVars>
      </dgm:prSet>
      <dgm:spPr/>
    </dgm:pt>
    <dgm:pt modelId="{363798C9-AEBA-FF49-A56B-25E0EBF7D327}" type="pres">
      <dgm:prSet presAssocID="{26611DE2-5351-2946-9BDC-81DC441A2191}" presName="spaceBetweenRectangles" presStyleCnt="0"/>
      <dgm:spPr/>
    </dgm:pt>
    <dgm:pt modelId="{2F650F53-5252-6649-AFAF-008BC1CDA106}" type="pres">
      <dgm:prSet presAssocID="{DF5942BD-C10F-DB45-82B7-0BD48E27307E}" presName="parentLin" presStyleCnt="0"/>
      <dgm:spPr/>
    </dgm:pt>
    <dgm:pt modelId="{65A1ABC3-1C30-9D4F-BADB-D0DF0725A7A3}" type="pres">
      <dgm:prSet presAssocID="{DF5942BD-C10F-DB45-82B7-0BD48E27307E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B2F6607-0745-5A4D-B6EE-73810237661C}" type="pres">
      <dgm:prSet presAssocID="{DF5942BD-C10F-DB45-82B7-0BD48E27307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E795CC-5104-D94A-8164-5F1BF09C61E7}" type="pres">
      <dgm:prSet presAssocID="{DF5942BD-C10F-DB45-82B7-0BD48E27307E}" presName="negativeSpace" presStyleCnt="0"/>
      <dgm:spPr/>
    </dgm:pt>
    <dgm:pt modelId="{210C0A3F-2CEA-D44C-92D6-9D8BE551D148}" type="pres">
      <dgm:prSet presAssocID="{DF5942BD-C10F-DB45-82B7-0BD48E27307E}" presName="childText" presStyleLbl="conFgAcc1" presStyleIdx="2" presStyleCnt="5">
        <dgm:presLayoutVars>
          <dgm:bulletEnabled val="1"/>
        </dgm:presLayoutVars>
      </dgm:prSet>
      <dgm:spPr/>
    </dgm:pt>
    <dgm:pt modelId="{B327B45F-16CB-464A-B727-0642D95D6C5F}" type="pres">
      <dgm:prSet presAssocID="{3491D335-0D3B-1741-BC08-FD384827E3CB}" presName="spaceBetweenRectangles" presStyleCnt="0"/>
      <dgm:spPr/>
    </dgm:pt>
    <dgm:pt modelId="{2A873153-AA9C-C54B-8D1A-4DD5C86A89E1}" type="pres">
      <dgm:prSet presAssocID="{52CC1E33-B2FA-5C41-98CD-7D2D3F2851EB}" presName="parentLin" presStyleCnt="0"/>
      <dgm:spPr/>
    </dgm:pt>
    <dgm:pt modelId="{157EBCA2-7520-A741-9182-678D89A0C721}" type="pres">
      <dgm:prSet presAssocID="{52CC1E33-B2FA-5C41-98CD-7D2D3F2851EB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4A5EE638-7171-C349-8C0F-071058F81902}" type="pres">
      <dgm:prSet presAssocID="{52CC1E33-B2FA-5C41-98CD-7D2D3F2851EB}" presName="parentText" presStyleLbl="node1" presStyleIdx="3" presStyleCnt="5" custLinFactNeighborY="413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B0EA9B-0D65-1E46-A352-EAF069C5A151}" type="pres">
      <dgm:prSet presAssocID="{52CC1E33-B2FA-5C41-98CD-7D2D3F2851EB}" presName="negativeSpace" presStyleCnt="0"/>
      <dgm:spPr/>
    </dgm:pt>
    <dgm:pt modelId="{9F7ED58A-9FD7-5C47-9B86-C6FB5C86E022}" type="pres">
      <dgm:prSet presAssocID="{52CC1E33-B2FA-5C41-98CD-7D2D3F2851EB}" presName="childText" presStyleLbl="conFgAcc1" presStyleIdx="3" presStyleCnt="5">
        <dgm:presLayoutVars>
          <dgm:bulletEnabled val="1"/>
        </dgm:presLayoutVars>
      </dgm:prSet>
      <dgm:spPr/>
    </dgm:pt>
    <dgm:pt modelId="{1AFC8F42-8FF6-B849-8C44-9F122432F74B}" type="pres">
      <dgm:prSet presAssocID="{90F34B63-E707-664D-BDA0-7A35032A3752}" presName="spaceBetweenRectangles" presStyleCnt="0"/>
      <dgm:spPr/>
    </dgm:pt>
    <dgm:pt modelId="{E9A02BF5-AB08-8C4E-A43A-21A1FB941594}" type="pres">
      <dgm:prSet presAssocID="{1FDD2F36-080B-364F-9DF8-840121A2E235}" presName="parentLin" presStyleCnt="0"/>
      <dgm:spPr/>
    </dgm:pt>
    <dgm:pt modelId="{BF5BC6A1-5ED4-F045-80B5-261CDA577BCF}" type="pres">
      <dgm:prSet presAssocID="{1FDD2F36-080B-364F-9DF8-840121A2E235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DFDECC3-1D20-8940-B348-4C813A3E65EC}" type="pres">
      <dgm:prSet presAssocID="{1FDD2F36-080B-364F-9DF8-840121A2E23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721D63-DC18-B940-B2F9-AA3C23E336E6}" type="pres">
      <dgm:prSet presAssocID="{1FDD2F36-080B-364F-9DF8-840121A2E235}" presName="negativeSpace" presStyleCnt="0"/>
      <dgm:spPr/>
    </dgm:pt>
    <dgm:pt modelId="{1105FD9A-6AC8-8A44-BE9E-2EC786E546DC}" type="pres">
      <dgm:prSet presAssocID="{1FDD2F36-080B-364F-9DF8-840121A2E23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3CB4142-B67C-094B-964B-F547C7BE447E}" type="presOf" srcId="{C6FC914A-3544-6040-863F-A36C8223A24D}" destId="{83795E9F-8D9F-8B4F-961D-C9D277BB7DD3}" srcOrd="1" destOrd="0" presId="urn:microsoft.com/office/officeart/2005/8/layout/list1"/>
    <dgm:cxn modelId="{D366AC0D-D6D4-4144-8962-A1B051F0E101}" srcId="{F55F5189-0967-CD47-93DA-CA9EC06942CC}" destId="{5790C284-0C0C-894A-95CC-D7567543FFE4}" srcOrd="0" destOrd="0" parTransId="{6C48954C-87A5-7F4E-969C-976DDE0B275E}" sibTransId="{3AFC265D-88FB-5946-A61B-42C2ED156C57}"/>
    <dgm:cxn modelId="{0BF183FE-139E-7647-9EB8-11619B30F0F4}" type="presOf" srcId="{1FDD2F36-080B-364F-9DF8-840121A2E235}" destId="{BF5BC6A1-5ED4-F045-80B5-261CDA577BCF}" srcOrd="0" destOrd="0" presId="urn:microsoft.com/office/officeart/2005/8/layout/list1"/>
    <dgm:cxn modelId="{6D4EAF80-1C90-8546-A35C-EF06EEA5AC4D}" srcId="{F55F5189-0967-CD47-93DA-CA9EC06942CC}" destId="{DF5942BD-C10F-DB45-82B7-0BD48E27307E}" srcOrd="2" destOrd="0" parTransId="{630C21B1-E5C1-6A48-86BD-A66F5623BE27}" sibTransId="{3491D335-0D3B-1741-BC08-FD384827E3CB}"/>
    <dgm:cxn modelId="{027A5427-D701-0640-B669-5570E2521F9F}" srcId="{F55F5189-0967-CD47-93DA-CA9EC06942CC}" destId="{52CC1E33-B2FA-5C41-98CD-7D2D3F2851EB}" srcOrd="3" destOrd="0" parTransId="{8551727D-7BDD-794E-AE71-FF346FD8D044}" sibTransId="{90F34B63-E707-664D-BDA0-7A35032A3752}"/>
    <dgm:cxn modelId="{2DC365DC-643B-5E4B-997F-76B534CE037F}" type="presOf" srcId="{C6FC914A-3544-6040-863F-A36C8223A24D}" destId="{D9DDE322-BB23-A942-B770-8D811D587FDD}" srcOrd="0" destOrd="0" presId="urn:microsoft.com/office/officeart/2005/8/layout/list1"/>
    <dgm:cxn modelId="{B8498B80-A7A3-0E4C-B102-4E3F6D2BD8E0}" type="presOf" srcId="{1FDD2F36-080B-364F-9DF8-840121A2E235}" destId="{6DFDECC3-1D20-8940-B348-4C813A3E65EC}" srcOrd="1" destOrd="0" presId="urn:microsoft.com/office/officeart/2005/8/layout/list1"/>
    <dgm:cxn modelId="{02E83921-140B-DD4A-95C0-0CF0174942D1}" type="presOf" srcId="{DF5942BD-C10F-DB45-82B7-0BD48E27307E}" destId="{65A1ABC3-1C30-9D4F-BADB-D0DF0725A7A3}" srcOrd="0" destOrd="0" presId="urn:microsoft.com/office/officeart/2005/8/layout/list1"/>
    <dgm:cxn modelId="{ED0AB968-E8AD-5C40-8C0E-4D173ADE9381}" type="presOf" srcId="{5790C284-0C0C-894A-95CC-D7567543FFE4}" destId="{89E7460F-48E7-6C43-8BB2-12325B55C5D7}" srcOrd="1" destOrd="0" presId="urn:microsoft.com/office/officeart/2005/8/layout/list1"/>
    <dgm:cxn modelId="{59061A3D-6B81-EB49-9E21-B30030AE3C57}" type="presOf" srcId="{52CC1E33-B2FA-5C41-98CD-7D2D3F2851EB}" destId="{4A5EE638-7171-C349-8C0F-071058F81902}" srcOrd="1" destOrd="0" presId="urn:microsoft.com/office/officeart/2005/8/layout/list1"/>
    <dgm:cxn modelId="{6853CE66-ADC0-2D40-903A-77DF81765A6A}" srcId="{F55F5189-0967-CD47-93DA-CA9EC06942CC}" destId="{1FDD2F36-080B-364F-9DF8-840121A2E235}" srcOrd="4" destOrd="0" parTransId="{03B45050-03FB-C342-83AC-E87772F75DF0}" sibTransId="{F835621B-0960-C845-B17E-9C1FFF76AA07}"/>
    <dgm:cxn modelId="{10DE6D56-64B5-4840-9945-B1BF1A0C3E42}" srcId="{F55F5189-0967-CD47-93DA-CA9EC06942CC}" destId="{C6FC914A-3544-6040-863F-A36C8223A24D}" srcOrd="1" destOrd="0" parTransId="{A5500405-C8D4-8148-85B4-2965148DE81E}" sibTransId="{26611DE2-5351-2946-9BDC-81DC441A2191}"/>
    <dgm:cxn modelId="{F63A7AF4-9675-3340-964C-CD656BB2AF8D}" type="presOf" srcId="{DF5942BD-C10F-DB45-82B7-0BD48E27307E}" destId="{2B2F6607-0745-5A4D-B6EE-73810237661C}" srcOrd="1" destOrd="0" presId="urn:microsoft.com/office/officeart/2005/8/layout/list1"/>
    <dgm:cxn modelId="{AE6537DD-F3FC-3D4D-B8F3-8D6841E72C22}" type="presOf" srcId="{F55F5189-0967-CD47-93DA-CA9EC06942CC}" destId="{D1DE3A03-6C1A-5D44-A976-51725C844D36}" srcOrd="0" destOrd="0" presId="urn:microsoft.com/office/officeart/2005/8/layout/list1"/>
    <dgm:cxn modelId="{782C0044-07D9-0946-A944-7930EC84EB68}" type="presOf" srcId="{52CC1E33-B2FA-5C41-98CD-7D2D3F2851EB}" destId="{157EBCA2-7520-A741-9182-678D89A0C721}" srcOrd="0" destOrd="0" presId="urn:microsoft.com/office/officeart/2005/8/layout/list1"/>
    <dgm:cxn modelId="{8AABB4D0-0EB5-F740-B71A-FCAE5CB02C0C}" type="presOf" srcId="{5790C284-0C0C-894A-95CC-D7567543FFE4}" destId="{A394EC08-FCCF-AC4B-8D85-4E3A5F660611}" srcOrd="0" destOrd="0" presId="urn:microsoft.com/office/officeart/2005/8/layout/list1"/>
    <dgm:cxn modelId="{913B15D8-16EB-674D-97EE-D27234A7D75B}" type="presParOf" srcId="{D1DE3A03-6C1A-5D44-A976-51725C844D36}" destId="{64DB8AE4-0640-7542-97B3-1E43360B8095}" srcOrd="0" destOrd="0" presId="urn:microsoft.com/office/officeart/2005/8/layout/list1"/>
    <dgm:cxn modelId="{A6E36932-21F3-B343-8476-3D93C7B669DF}" type="presParOf" srcId="{64DB8AE4-0640-7542-97B3-1E43360B8095}" destId="{A394EC08-FCCF-AC4B-8D85-4E3A5F660611}" srcOrd="0" destOrd="0" presId="urn:microsoft.com/office/officeart/2005/8/layout/list1"/>
    <dgm:cxn modelId="{EE8B41DA-1ECA-EC43-A342-AF7B0A669223}" type="presParOf" srcId="{64DB8AE4-0640-7542-97B3-1E43360B8095}" destId="{89E7460F-48E7-6C43-8BB2-12325B55C5D7}" srcOrd="1" destOrd="0" presId="urn:microsoft.com/office/officeart/2005/8/layout/list1"/>
    <dgm:cxn modelId="{C22869EE-4925-6743-8DEF-35E1AAF178B6}" type="presParOf" srcId="{D1DE3A03-6C1A-5D44-A976-51725C844D36}" destId="{982D92FB-A4D6-8043-888B-DC5234AECD5C}" srcOrd="1" destOrd="0" presId="urn:microsoft.com/office/officeart/2005/8/layout/list1"/>
    <dgm:cxn modelId="{28D2DBE4-0EAB-6C43-B127-8AB8A3BEB95A}" type="presParOf" srcId="{D1DE3A03-6C1A-5D44-A976-51725C844D36}" destId="{26121B34-53D6-E740-AB68-ABDA52D38CED}" srcOrd="2" destOrd="0" presId="urn:microsoft.com/office/officeart/2005/8/layout/list1"/>
    <dgm:cxn modelId="{E3856C10-9C7A-EB49-AB6A-B57A9DFC51B6}" type="presParOf" srcId="{D1DE3A03-6C1A-5D44-A976-51725C844D36}" destId="{03F07F0F-70F2-364B-8085-2302B538AE41}" srcOrd="3" destOrd="0" presId="urn:microsoft.com/office/officeart/2005/8/layout/list1"/>
    <dgm:cxn modelId="{72DDFEC4-939F-1A42-B8D6-35F84C2C48C2}" type="presParOf" srcId="{D1DE3A03-6C1A-5D44-A976-51725C844D36}" destId="{00F9969A-0E95-1648-AABE-8267E6312630}" srcOrd="4" destOrd="0" presId="urn:microsoft.com/office/officeart/2005/8/layout/list1"/>
    <dgm:cxn modelId="{88582DDD-2DB4-9F42-970C-E8BA2F0D9CF4}" type="presParOf" srcId="{00F9969A-0E95-1648-AABE-8267E6312630}" destId="{D9DDE322-BB23-A942-B770-8D811D587FDD}" srcOrd="0" destOrd="0" presId="urn:microsoft.com/office/officeart/2005/8/layout/list1"/>
    <dgm:cxn modelId="{D78490B5-B13E-8B43-893C-BCB37DA4DBA8}" type="presParOf" srcId="{00F9969A-0E95-1648-AABE-8267E6312630}" destId="{83795E9F-8D9F-8B4F-961D-C9D277BB7DD3}" srcOrd="1" destOrd="0" presId="urn:microsoft.com/office/officeart/2005/8/layout/list1"/>
    <dgm:cxn modelId="{B29B3CDA-6E98-BA42-8730-3046C6834E03}" type="presParOf" srcId="{D1DE3A03-6C1A-5D44-A976-51725C844D36}" destId="{5410EC51-41DD-AB42-B549-20EDDBC76D83}" srcOrd="5" destOrd="0" presId="urn:microsoft.com/office/officeart/2005/8/layout/list1"/>
    <dgm:cxn modelId="{4B1E1CD2-E7FE-174C-88B5-954DA5807DF7}" type="presParOf" srcId="{D1DE3A03-6C1A-5D44-A976-51725C844D36}" destId="{508C3B9E-38E5-C84B-96EE-433424A3E758}" srcOrd="6" destOrd="0" presId="urn:microsoft.com/office/officeart/2005/8/layout/list1"/>
    <dgm:cxn modelId="{9B7BCE18-78E9-1349-83CA-DC8423873BD7}" type="presParOf" srcId="{D1DE3A03-6C1A-5D44-A976-51725C844D36}" destId="{363798C9-AEBA-FF49-A56B-25E0EBF7D327}" srcOrd="7" destOrd="0" presId="urn:microsoft.com/office/officeart/2005/8/layout/list1"/>
    <dgm:cxn modelId="{E1DE6B44-C6C5-DB49-993D-2E7F5A0F2789}" type="presParOf" srcId="{D1DE3A03-6C1A-5D44-A976-51725C844D36}" destId="{2F650F53-5252-6649-AFAF-008BC1CDA106}" srcOrd="8" destOrd="0" presId="urn:microsoft.com/office/officeart/2005/8/layout/list1"/>
    <dgm:cxn modelId="{D9CE5FCB-93EA-8348-AD3B-752361BA66AC}" type="presParOf" srcId="{2F650F53-5252-6649-AFAF-008BC1CDA106}" destId="{65A1ABC3-1C30-9D4F-BADB-D0DF0725A7A3}" srcOrd="0" destOrd="0" presId="urn:microsoft.com/office/officeart/2005/8/layout/list1"/>
    <dgm:cxn modelId="{1D885D32-075E-8F45-8817-2A4D52416AA4}" type="presParOf" srcId="{2F650F53-5252-6649-AFAF-008BC1CDA106}" destId="{2B2F6607-0745-5A4D-B6EE-73810237661C}" srcOrd="1" destOrd="0" presId="urn:microsoft.com/office/officeart/2005/8/layout/list1"/>
    <dgm:cxn modelId="{580929D0-5E90-6E48-B14B-5ADEFB04EAA4}" type="presParOf" srcId="{D1DE3A03-6C1A-5D44-A976-51725C844D36}" destId="{F4E795CC-5104-D94A-8164-5F1BF09C61E7}" srcOrd="9" destOrd="0" presId="urn:microsoft.com/office/officeart/2005/8/layout/list1"/>
    <dgm:cxn modelId="{9632CB53-5559-304A-94B0-81788754B19F}" type="presParOf" srcId="{D1DE3A03-6C1A-5D44-A976-51725C844D36}" destId="{210C0A3F-2CEA-D44C-92D6-9D8BE551D148}" srcOrd="10" destOrd="0" presId="urn:microsoft.com/office/officeart/2005/8/layout/list1"/>
    <dgm:cxn modelId="{A3B8DA16-2A27-A648-B7B1-7440AEFCA5F4}" type="presParOf" srcId="{D1DE3A03-6C1A-5D44-A976-51725C844D36}" destId="{B327B45F-16CB-464A-B727-0642D95D6C5F}" srcOrd="11" destOrd="0" presId="urn:microsoft.com/office/officeart/2005/8/layout/list1"/>
    <dgm:cxn modelId="{09A1857D-8440-D848-BCAC-87015756D3FF}" type="presParOf" srcId="{D1DE3A03-6C1A-5D44-A976-51725C844D36}" destId="{2A873153-AA9C-C54B-8D1A-4DD5C86A89E1}" srcOrd="12" destOrd="0" presId="urn:microsoft.com/office/officeart/2005/8/layout/list1"/>
    <dgm:cxn modelId="{EDF66E81-78ED-464A-AD54-A30B954EFF60}" type="presParOf" srcId="{2A873153-AA9C-C54B-8D1A-4DD5C86A89E1}" destId="{157EBCA2-7520-A741-9182-678D89A0C721}" srcOrd="0" destOrd="0" presId="urn:microsoft.com/office/officeart/2005/8/layout/list1"/>
    <dgm:cxn modelId="{3C1CBB7B-96F8-B64C-96F0-F8041C633E49}" type="presParOf" srcId="{2A873153-AA9C-C54B-8D1A-4DD5C86A89E1}" destId="{4A5EE638-7171-C349-8C0F-071058F81902}" srcOrd="1" destOrd="0" presId="urn:microsoft.com/office/officeart/2005/8/layout/list1"/>
    <dgm:cxn modelId="{7DE43CF4-6CA7-FA4C-AF19-7743066BEA80}" type="presParOf" srcId="{D1DE3A03-6C1A-5D44-A976-51725C844D36}" destId="{BDB0EA9B-0D65-1E46-A352-EAF069C5A151}" srcOrd="13" destOrd="0" presId="urn:microsoft.com/office/officeart/2005/8/layout/list1"/>
    <dgm:cxn modelId="{5B751DF0-D164-7145-A322-22D105021826}" type="presParOf" srcId="{D1DE3A03-6C1A-5D44-A976-51725C844D36}" destId="{9F7ED58A-9FD7-5C47-9B86-C6FB5C86E022}" srcOrd="14" destOrd="0" presId="urn:microsoft.com/office/officeart/2005/8/layout/list1"/>
    <dgm:cxn modelId="{EADFAD24-F20B-E842-A60F-67030BC076C5}" type="presParOf" srcId="{D1DE3A03-6C1A-5D44-A976-51725C844D36}" destId="{1AFC8F42-8FF6-B849-8C44-9F122432F74B}" srcOrd="15" destOrd="0" presId="urn:microsoft.com/office/officeart/2005/8/layout/list1"/>
    <dgm:cxn modelId="{17EF5713-9E08-9E45-860D-D142279D19F5}" type="presParOf" srcId="{D1DE3A03-6C1A-5D44-A976-51725C844D36}" destId="{E9A02BF5-AB08-8C4E-A43A-21A1FB941594}" srcOrd="16" destOrd="0" presId="urn:microsoft.com/office/officeart/2005/8/layout/list1"/>
    <dgm:cxn modelId="{F487FFD1-1513-7C46-B6ED-82B69F9CF33D}" type="presParOf" srcId="{E9A02BF5-AB08-8C4E-A43A-21A1FB941594}" destId="{BF5BC6A1-5ED4-F045-80B5-261CDA577BCF}" srcOrd="0" destOrd="0" presId="urn:microsoft.com/office/officeart/2005/8/layout/list1"/>
    <dgm:cxn modelId="{641134E9-6397-8843-8BA2-2075D446D41D}" type="presParOf" srcId="{E9A02BF5-AB08-8C4E-A43A-21A1FB941594}" destId="{6DFDECC3-1D20-8940-B348-4C813A3E65EC}" srcOrd="1" destOrd="0" presId="urn:microsoft.com/office/officeart/2005/8/layout/list1"/>
    <dgm:cxn modelId="{038EE6E4-3AEE-134C-B8C2-73B6C4E59B2D}" type="presParOf" srcId="{D1DE3A03-6C1A-5D44-A976-51725C844D36}" destId="{98721D63-DC18-B940-B2F9-AA3C23E336E6}" srcOrd="17" destOrd="0" presId="urn:microsoft.com/office/officeart/2005/8/layout/list1"/>
    <dgm:cxn modelId="{F7D339EE-CD0F-DF46-8A96-900A9BDB3191}" type="presParOf" srcId="{D1DE3A03-6C1A-5D44-A976-51725C844D36}" destId="{1105FD9A-6AC8-8A44-BE9E-2EC786E546D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36E509-B123-C04C-96B6-A5F22197993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9EA46C1-DF21-0946-B87A-CB5C5F59917E}">
      <dgm:prSet phldrT="[텍스트]"/>
      <dgm:spPr/>
      <dgm:t>
        <a:bodyPr/>
        <a:lstStyle/>
        <a:p>
          <a:pPr latinLnBrk="1"/>
          <a:r>
            <a:rPr lang="ko-KR" altLang="en-US" dirty="0"/>
            <a:t> 주제선정</a:t>
          </a:r>
        </a:p>
      </dgm:t>
    </dgm:pt>
    <dgm:pt modelId="{51D986FF-1CA5-5E42-B235-36EF67254869}" type="par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980A3A65-6A06-924F-A246-608786EF1CB1}" type="sib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C68FD56B-632D-8741-85FF-CA3BF11762CB}">
      <dgm:prSet phldrT="[텍스트]"/>
      <dgm:spPr/>
      <dgm:t>
        <a:bodyPr/>
        <a:lstStyle/>
        <a:p>
          <a:pPr latinLnBrk="1"/>
          <a:r>
            <a:rPr lang="ko-KR" altLang="en-US" dirty="0"/>
            <a:t>자료수집</a:t>
          </a:r>
        </a:p>
      </dgm:t>
    </dgm:pt>
    <dgm:pt modelId="{623E0CEF-A9A1-B34E-9432-F508B9E35BD6}" type="par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8E0BC648-5137-EE44-B38E-6AA486E8E243}" type="sib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994C1D15-F183-E34B-B558-FDBCD3012DC0}">
      <dgm:prSet phldrT="[텍스트]"/>
      <dgm:spPr/>
      <dgm:t>
        <a:bodyPr/>
        <a:lstStyle/>
        <a:p>
          <a:pPr latinLnBrk="1"/>
          <a:r>
            <a:rPr lang="ko-KR" altLang="en-US" dirty="0"/>
            <a:t>자료분석</a:t>
          </a:r>
        </a:p>
      </dgm:t>
    </dgm:pt>
    <dgm:pt modelId="{C8F5331C-D775-4C43-8221-38023068DA62}" type="par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33170750-7A96-254D-BEE7-075A910D6302}" type="sib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961C072B-F9A5-0645-89C3-3586D9C6BA67}">
      <dgm:prSet phldrT="[텍스트]"/>
      <dgm:spPr/>
      <dgm:t>
        <a:bodyPr/>
        <a:lstStyle/>
        <a:p>
          <a:pPr latinLnBrk="1"/>
          <a:r>
            <a:rPr lang="ko-KR" altLang="en-US"/>
            <a:t>결과전달</a:t>
          </a:r>
          <a:endParaRPr lang="ko-KR" altLang="en-US" dirty="0"/>
        </a:p>
      </dgm:t>
    </dgm:pt>
    <dgm:pt modelId="{831D54F5-4BAE-1349-99EB-4067C6C99BA1}" type="par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025D357A-FAC8-1449-BE5D-F61A9ACDE302}" type="sib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580BE8A5-67DF-074B-BE5C-3660251BF943}" type="pres">
      <dgm:prSet presAssocID="{5836E509-B123-C04C-96B6-A5F221979931}" presName="Name0" presStyleCnt="0">
        <dgm:presLayoutVars>
          <dgm:dir/>
          <dgm:animLvl val="lvl"/>
          <dgm:resizeHandles val="exact"/>
        </dgm:presLayoutVars>
      </dgm:prSet>
      <dgm:spPr/>
    </dgm:pt>
    <dgm:pt modelId="{E1F44E44-6271-CB47-8AAB-18A08EA9BE6C}" type="pres">
      <dgm:prSet presAssocID="{29EA46C1-DF21-0946-B87A-CB5C5F5991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94D72F-0602-2D47-8E23-5A9E2DF1D28B}" type="pres">
      <dgm:prSet presAssocID="{980A3A65-6A06-924F-A246-608786EF1CB1}" presName="parTxOnlySpace" presStyleCnt="0"/>
      <dgm:spPr/>
    </dgm:pt>
    <dgm:pt modelId="{67B2D154-06CC-F546-BB30-EA13BD11E88E}" type="pres">
      <dgm:prSet presAssocID="{C68FD56B-632D-8741-85FF-CA3BF11762CB}" presName="parTxOnly" presStyleLbl="node1" presStyleIdx="1" presStyleCnt="4" custLinFactNeighborY="2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3DB0B-3193-A447-B36B-881E121E5E22}" type="pres">
      <dgm:prSet presAssocID="{8E0BC648-5137-EE44-B38E-6AA486E8E243}" presName="parTxOnlySpace" presStyleCnt="0"/>
      <dgm:spPr/>
    </dgm:pt>
    <dgm:pt modelId="{C136A174-72F8-6B42-AA18-FB6C925DEB38}" type="pres">
      <dgm:prSet presAssocID="{994C1D15-F183-E34B-B558-FDBCD3012D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0C9A1A-8EEF-3742-AC25-2185D934ED43}" type="pres">
      <dgm:prSet presAssocID="{33170750-7A96-254D-BEE7-075A910D6302}" presName="parTxOnlySpace" presStyleCnt="0"/>
      <dgm:spPr/>
    </dgm:pt>
    <dgm:pt modelId="{077EAAFD-A299-0D4F-85E2-EC358AF243FB}" type="pres">
      <dgm:prSet presAssocID="{961C072B-F9A5-0645-89C3-3586D9C6BA6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7760AAF-09E5-EB46-AC0F-37E0988D4884}" type="presOf" srcId="{994C1D15-F183-E34B-B558-FDBCD3012DC0}" destId="{C136A174-72F8-6B42-AA18-FB6C925DEB38}" srcOrd="0" destOrd="0" presId="urn:microsoft.com/office/officeart/2005/8/layout/chevron1"/>
    <dgm:cxn modelId="{B9367502-3DE7-364E-A7DF-C7BCFE530A62}" type="presOf" srcId="{C68FD56B-632D-8741-85FF-CA3BF11762CB}" destId="{67B2D154-06CC-F546-BB30-EA13BD11E88E}" srcOrd="0" destOrd="0" presId="urn:microsoft.com/office/officeart/2005/8/layout/chevron1"/>
    <dgm:cxn modelId="{2ACDD79E-DD7B-224D-A109-EE43523A2FB5}" type="presOf" srcId="{5836E509-B123-C04C-96B6-A5F221979931}" destId="{580BE8A5-67DF-074B-BE5C-3660251BF943}" srcOrd="0" destOrd="0" presId="urn:microsoft.com/office/officeart/2005/8/layout/chevron1"/>
    <dgm:cxn modelId="{8F290145-15D8-7345-A524-D3DC7136E22F}" srcId="{5836E509-B123-C04C-96B6-A5F221979931}" destId="{961C072B-F9A5-0645-89C3-3586D9C6BA67}" srcOrd="3" destOrd="0" parTransId="{831D54F5-4BAE-1349-99EB-4067C6C99BA1}" sibTransId="{025D357A-FAC8-1449-BE5D-F61A9ACDE302}"/>
    <dgm:cxn modelId="{894AE8EA-EDED-E840-9C7E-D3F25D40EC0E}" srcId="{5836E509-B123-C04C-96B6-A5F221979931}" destId="{C68FD56B-632D-8741-85FF-CA3BF11762CB}" srcOrd="1" destOrd="0" parTransId="{623E0CEF-A9A1-B34E-9432-F508B9E35BD6}" sibTransId="{8E0BC648-5137-EE44-B38E-6AA486E8E243}"/>
    <dgm:cxn modelId="{3D502BA6-B53A-0048-8D27-B815F6C4F540}" srcId="{5836E509-B123-C04C-96B6-A5F221979931}" destId="{29EA46C1-DF21-0946-B87A-CB5C5F59917E}" srcOrd="0" destOrd="0" parTransId="{51D986FF-1CA5-5E42-B235-36EF67254869}" sibTransId="{980A3A65-6A06-924F-A246-608786EF1CB1}"/>
    <dgm:cxn modelId="{ED6F3CF9-1861-D34C-8F6E-A08C321D1602}" srcId="{5836E509-B123-C04C-96B6-A5F221979931}" destId="{994C1D15-F183-E34B-B558-FDBCD3012DC0}" srcOrd="2" destOrd="0" parTransId="{C8F5331C-D775-4C43-8221-38023068DA62}" sibTransId="{33170750-7A96-254D-BEE7-075A910D6302}"/>
    <dgm:cxn modelId="{666CA688-9504-BA4D-B347-56798A9A1A7B}" type="presOf" srcId="{29EA46C1-DF21-0946-B87A-CB5C5F59917E}" destId="{E1F44E44-6271-CB47-8AAB-18A08EA9BE6C}" srcOrd="0" destOrd="0" presId="urn:microsoft.com/office/officeart/2005/8/layout/chevron1"/>
    <dgm:cxn modelId="{55EEB03F-7442-334F-9C3A-598DC0556447}" type="presOf" srcId="{961C072B-F9A5-0645-89C3-3586D9C6BA67}" destId="{077EAAFD-A299-0D4F-85E2-EC358AF243FB}" srcOrd="0" destOrd="0" presId="urn:microsoft.com/office/officeart/2005/8/layout/chevron1"/>
    <dgm:cxn modelId="{824C4CCE-E82A-0B46-B7AD-974425C8200B}" type="presParOf" srcId="{580BE8A5-67DF-074B-BE5C-3660251BF943}" destId="{E1F44E44-6271-CB47-8AAB-18A08EA9BE6C}" srcOrd="0" destOrd="0" presId="urn:microsoft.com/office/officeart/2005/8/layout/chevron1"/>
    <dgm:cxn modelId="{85BECC50-2A14-6C4F-B584-AFEC625FF053}" type="presParOf" srcId="{580BE8A5-67DF-074B-BE5C-3660251BF943}" destId="{FA94D72F-0602-2D47-8E23-5A9E2DF1D28B}" srcOrd="1" destOrd="0" presId="urn:microsoft.com/office/officeart/2005/8/layout/chevron1"/>
    <dgm:cxn modelId="{20E789F6-A7CC-5649-A881-7C9E355A7FD7}" type="presParOf" srcId="{580BE8A5-67DF-074B-BE5C-3660251BF943}" destId="{67B2D154-06CC-F546-BB30-EA13BD11E88E}" srcOrd="2" destOrd="0" presId="urn:microsoft.com/office/officeart/2005/8/layout/chevron1"/>
    <dgm:cxn modelId="{F4B8161A-AF32-2640-8321-695AE5BA7701}" type="presParOf" srcId="{580BE8A5-67DF-074B-BE5C-3660251BF943}" destId="{75D3DB0B-3193-A447-B36B-881E121E5E22}" srcOrd="3" destOrd="0" presId="urn:microsoft.com/office/officeart/2005/8/layout/chevron1"/>
    <dgm:cxn modelId="{D7CE6094-4BF2-E445-A280-85B740D917D4}" type="presParOf" srcId="{580BE8A5-67DF-074B-BE5C-3660251BF943}" destId="{C136A174-72F8-6B42-AA18-FB6C925DEB38}" srcOrd="4" destOrd="0" presId="urn:microsoft.com/office/officeart/2005/8/layout/chevron1"/>
    <dgm:cxn modelId="{D4B17724-6DA8-764D-B3F8-C70F0A18C76B}" type="presParOf" srcId="{580BE8A5-67DF-074B-BE5C-3660251BF943}" destId="{980C9A1A-8EEF-3742-AC25-2185D934ED43}" srcOrd="5" destOrd="0" presId="urn:microsoft.com/office/officeart/2005/8/layout/chevron1"/>
    <dgm:cxn modelId="{E18ED72A-E063-4543-9A3D-D70267F61DAD}" type="presParOf" srcId="{580BE8A5-67DF-074B-BE5C-3660251BF943}" destId="{077EAAFD-A299-0D4F-85E2-EC358AF24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36E509-B123-C04C-96B6-A5F22197993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9EA46C1-DF21-0946-B87A-CB5C5F59917E}">
      <dgm:prSet phldrT="[텍스트]"/>
      <dgm:spPr/>
      <dgm:t>
        <a:bodyPr/>
        <a:lstStyle/>
        <a:p>
          <a:pPr latinLnBrk="1"/>
          <a:r>
            <a:rPr lang="ko-KR" altLang="en-US" dirty="0"/>
            <a:t> 주제선정</a:t>
          </a:r>
        </a:p>
      </dgm:t>
    </dgm:pt>
    <dgm:pt modelId="{51D986FF-1CA5-5E42-B235-36EF67254869}" type="par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980A3A65-6A06-924F-A246-608786EF1CB1}" type="sib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C68FD56B-632D-8741-85FF-CA3BF11762CB}">
      <dgm:prSet phldrT="[텍스트]"/>
      <dgm:spPr/>
      <dgm:t>
        <a:bodyPr/>
        <a:lstStyle/>
        <a:p>
          <a:pPr latinLnBrk="1"/>
          <a:r>
            <a:rPr lang="ko-KR" altLang="en-US" dirty="0"/>
            <a:t>자료수집</a:t>
          </a:r>
        </a:p>
      </dgm:t>
    </dgm:pt>
    <dgm:pt modelId="{623E0CEF-A9A1-B34E-9432-F508B9E35BD6}" type="par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8E0BC648-5137-EE44-B38E-6AA486E8E243}" type="sib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994C1D15-F183-E34B-B558-FDBCD3012DC0}">
      <dgm:prSet phldrT="[텍스트]"/>
      <dgm:spPr/>
      <dgm:t>
        <a:bodyPr/>
        <a:lstStyle/>
        <a:p>
          <a:pPr latinLnBrk="1"/>
          <a:r>
            <a:rPr lang="ko-KR" altLang="en-US" dirty="0"/>
            <a:t>자료분석</a:t>
          </a:r>
        </a:p>
      </dgm:t>
    </dgm:pt>
    <dgm:pt modelId="{C8F5331C-D775-4C43-8221-38023068DA62}" type="par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33170750-7A96-254D-BEE7-075A910D6302}" type="sib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961C072B-F9A5-0645-89C3-3586D9C6BA67}">
      <dgm:prSet phldrT="[텍스트]"/>
      <dgm:spPr/>
      <dgm:t>
        <a:bodyPr/>
        <a:lstStyle/>
        <a:p>
          <a:pPr latinLnBrk="1"/>
          <a:r>
            <a:rPr lang="ko-KR" altLang="en-US"/>
            <a:t>결과전달</a:t>
          </a:r>
          <a:endParaRPr lang="ko-KR" altLang="en-US" dirty="0"/>
        </a:p>
      </dgm:t>
    </dgm:pt>
    <dgm:pt modelId="{831D54F5-4BAE-1349-99EB-4067C6C99BA1}" type="par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025D357A-FAC8-1449-BE5D-F61A9ACDE302}" type="sib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580BE8A5-67DF-074B-BE5C-3660251BF943}" type="pres">
      <dgm:prSet presAssocID="{5836E509-B123-C04C-96B6-A5F221979931}" presName="Name0" presStyleCnt="0">
        <dgm:presLayoutVars>
          <dgm:dir/>
          <dgm:animLvl val="lvl"/>
          <dgm:resizeHandles val="exact"/>
        </dgm:presLayoutVars>
      </dgm:prSet>
      <dgm:spPr/>
    </dgm:pt>
    <dgm:pt modelId="{E1F44E44-6271-CB47-8AAB-18A08EA9BE6C}" type="pres">
      <dgm:prSet presAssocID="{29EA46C1-DF21-0946-B87A-CB5C5F5991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94D72F-0602-2D47-8E23-5A9E2DF1D28B}" type="pres">
      <dgm:prSet presAssocID="{980A3A65-6A06-924F-A246-608786EF1CB1}" presName="parTxOnlySpace" presStyleCnt="0"/>
      <dgm:spPr/>
    </dgm:pt>
    <dgm:pt modelId="{67B2D154-06CC-F546-BB30-EA13BD11E88E}" type="pres">
      <dgm:prSet presAssocID="{C68FD56B-632D-8741-85FF-CA3BF11762CB}" presName="parTxOnly" presStyleLbl="node1" presStyleIdx="1" presStyleCnt="4" custLinFactNeighborY="2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3DB0B-3193-A447-B36B-881E121E5E22}" type="pres">
      <dgm:prSet presAssocID="{8E0BC648-5137-EE44-B38E-6AA486E8E243}" presName="parTxOnlySpace" presStyleCnt="0"/>
      <dgm:spPr/>
    </dgm:pt>
    <dgm:pt modelId="{C136A174-72F8-6B42-AA18-FB6C925DEB38}" type="pres">
      <dgm:prSet presAssocID="{994C1D15-F183-E34B-B558-FDBCD3012D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0C9A1A-8EEF-3742-AC25-2185D934ED43}" type="pres">
      <dgm:prSet presAssocID="{33170750-7A96-254D-BEE7-075A910D6302}" presName="parTxOnlySpace" presStyleCnt="0"/>
      <dgm:spPr/>
    </dgm:pt>
    <dgm:pt modelId="{077EAAFD-A299-0D4F-85E2-EC358AF243FB}" type="pres">
      <dgm:prSet presAssocID="{961C072B-F9A5-0645-89C3-3586D9C6BA6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4AE8EA-EDED-E840-9C7E-D3F25D40EC0E}" srcId="{5836E509-B123-C04C-96B6-A5F221979931}" destId="{C68FD56B-632D-8741-85FF-CA3BF11762CB}" srcOrd="1" destOrd="0" parTransId="{623E0CEF-A9A1-B34E-9432-F508B9E35BD6}" sibTransId="{8E0BC648-5137-EE44-B38E-6AA486E8E243}"/>
    <dgm:cxn modelId="{A2180E9E-5FC0-BA47-B4AC-8006F5446F63}" type="presOf" srcId="{5836E509-B123-C04C-96B6-A5F221979931}" destId="{580BE8A5-67DF-074B-BE5C-3660251BF943}" srcOrd="0" destOrd="0" presId="urn:microsoft.com/office/officeart/2005/8/layout/chevron1"/>
    <dgm:cxn modelId="{051B546B-B304-194D-846D-C336D38FD239}" type="presOf" srcId="{994C1D15-F183-E34B-B558-FDBCD3012DC0}" destId="{C136A174-72F8-6B42-AA18-FB6C925DEB38}" srcOrd="0" destOrd="0" presId="urn:microsoft.com/office/officeart/2005/8/layout/chevron1"/>
    <dgm:cxn modelId="{17A8FFA1-C3C7-8749-B63D-4748F90D01C8}" type="presOf" srcId="{961C072B-F9A5-0645-89C3-3586D9C6BA67}" destId="{077EAAFD-A299-0D4F-85E2-EC358AF243FB}" srcOrd="0" destOrd="0" presId="urn:microsoft.com/office/officeart/2005/8/layout/chevron1"/>
    <dgm:cxn modelId="{ED6F3CF9-1861-D34C-8F6E-A08C321D1602}" srcId="{5836E509-B123-C04C-96B6-A5F221979931}" destId="{994C1D15-F183-E34B-B558-FDBCD3012DC0}" srcOrd="2" destOrd="0" parTransId="{C8F5331C-D775-4C43-8221-38023068DA62}" sibTransId="{33170750-7A96-254D-BEE7-075A910D6302}"/>
    <dgm:cxn modelId="{4AE3898D-A805-954A-BB53-87A8084F0BD0}" type="presOf" srcId="{29EA46C1-DF21-0946-B87A-CB5C5F59917E}" destId="{E1F44E44-6271-CB47-8AAB-18A08EA9BE6C}" srcOrd="0" destOrd="0" presId="urn:microsoft.com/office/officeart/2005/8/layout/chevron1"/>
    <dgm:cxn modelId="{5055D1AC-28B7-184F-B862-DD971182DA79}" type="presOf" srcId="{C68FD56B-632D-8741-85FF-CA3BF11762CB}" destId="{67B2D154-06CC-F546-BB30-EA13BD11E88E}" srcOrd="0" destOrd="0" presId="urn:microsoft.com/office/officeart/2005/8/layout/chevron1"/>
    <dgm:cxn modelId="{8F290145-15D8-7345-A524-D3DC7136E22F}" srcId="{5836E509-B123-C04C-96B6-A5F221979931}" destId="{961C072B-F9A5-0645-89C3-3586D9C6BA67}" srcOrd="3" destOrd="0" parTransId="{831D54F5-4BAE-1349-99EB-4067C6C99BA1}" sibTransId="{025D357A-FAC8-1449-BE5D-F61A9ACDE302}"/>
    <dgm:cxn modelId="{3D502BA6-B53A-0048-8D27-B815F6C4F540}" srcId="{5836E509-B123-C04C-96B6-A5F221979931}" destId="{29EA46C1-DF21-0946-B87A-CB5C5F59917E}" srcOrd="0" destOrd="0" parTransId="{51D986FF-1CA5-5E42-B235-36EF67254869}" sibTransId="{980A3A65-6A06-924F-A246-608786EF1CB1}"/>
    <dgm:cxn modelId="{FC611AC6-F759-914E-8521-36ED0AB937F2}" type="presParOf" srcId="{580BE8A5-67DF-074B-BE5C-3660251BF943}" destId="{E1F44E44-6271-CB47-8AAB-18A08EA9BE6C}" srcOrd="0" destOrd="0" presId="urn:microsoft.com/office/officeart/2005/8/layout/chevron1"/>
    <dgm:cxn modelId="{9FC51B57-2B85-0246-8569-B255314E0BAB}" type="presParOf" srcId="{580BE8A5-67DF-074B-BE5C-3660251BF943}" destId="{FA94D72F-0602-2D47-8E23-5A9E2DF1D28B}" srcOrd="1" destOrd="0" presId="urn:microsoft.com/office/officeart/2005/8/layout/chevron1"/>
    <dgm:cxn modelId="{5A1D21E7-A7E2-6648-843D-51E8D2F97EF4}" type="presParOf" srcId="{580BE8A5-67DF-074B-BE5C-3660251BF943}" destId="{67B2D154-06CC-F546-BB30-EA13BD11E88E}" srcOrd="2" destOrd="0" presId="urn:microsoft.com/office/officeart/2005/8/layout/chevron1"/>
    <dgm:cxn modelId="{37960146-FF87-DA43-BDB1-CEB42769F76B}" type="presParOf" srcId="{580BE8A5-67DF-074B-BE5C-3660251BF943}" destId="{75D3DB0B-3193-A447-B36B-881E121E5E22}" srcOrd="3" destOrd="0" presId="urn:microsoft.com/office/officeart/2005/8/layout/chevron1"/>
    <dgm:cxn modelId="{EDA6A19F-C0CC-0F43-9DFB-686964CA8CA6}" type="presParOf" srcId="{580BE8A5-67DF-074B-BE5C-3660251BF943}" destId="{C136A174-72F8-6B42-AA18-FB6C925DEB38}" srcOrd="4" destOrd="0" presId="urn:microsoft.com/office/officeart/2005/8/layout/chevron1"/>
    <dgm:cxn modelId="{1C7C07B4-EE31-4541-A6E6-339E07C62733}" type="presParOf" srcId="{580BE8A5-67DF-074B-BE5C-3660251BF943}" destId="{980C9A1A-8EEF-3742-AC25-2185D934ED43}" srcOrd="5" destOrd="0" presId="urn:microsoft.com/office/officeart/2005/8/layout/chevron1"/>
    <dgm:cxn modelId="{0B3CD82C-D4C7-3C40-8B42-125BE3AC2EC7}" type="presParOf" srcId="{580BE8A5-67DF-074B-BE5C-3660251BF943}" destId="{077EAAFD-A299-0D4F-85E2-EC358AF24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1B34-53D6-E740-AB68-ABDA52D38CED}">
      <dsp:nvSpPr>
        <dsp:cNvPr id="0" name=""/>
        <dsp:cNvSpPr/>
      </dsp:nvSpPr>
      <dsp:spPr>
        <a:xfrm>
          <a:off x="0" y="426724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7460F-48E7-6C43-8BB2-12325B55C5D7}">
      <dsp:nvSpPr>
        <dsp:cNvPr id="0" name=""/>
        <dsp:cNvSpPr/>
      </dsp:nvSpPr>
      <dsp:spPr>
        <a:xfrm>
          <a:off x="406400" y="5253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1.</a:t>
          </a:r>
          <a:r>
            <a:rPr lang="ko-KR" altLang="en-US" sz="2400" kern="1200" dirty="0"/>
            <a:t> 연구 일반</a:t>
          </a:r>
        </a:p>
      </dsp:txBody>
      <dsp:txXfrm>
        <a:off x="440985" y="87118"/>
        <a:ext cx="5620430" cy="639310"/>
      </dsp:txXfrm>
    </dsp:sp>
    <dsp:sp modelId="{508C3B9E-38E5-C84B-96EE-433424A3E758}">
      <dsp:nvSpPr>
        <dsp:cNvPr id="0" name=""/>
        <dsp:cNvSpPr/>
      </dsp:nvSpPr>
      <dsp:spPr>
        <a:xfrm>
          <a:off x="0" y="149541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95E9F-8D9F-8B4F-961D-C9D277BB7DD3}">
      <dsp:nvSpPr>
        <dsp:cNvPr id="0" name=""/>
        <dsp:cNvSpPr/>
      </dsp:nvSpPr>
      <dsp:spPr>
        <a:xfrm>
          <a:off x="406400" y="114117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2.</a:t>
          </a:r>
          <a:r>
            <a:rPr lang="ko-KR" altLang="en-US" sz="2400" kern="1200" dirty="0"/>
            <a:t> 연구 목적</a:t>
          </a:r>
        </a:p>
      </dsp:txBody>
      <dsp:txXfrm>
        <a:off x="440985" y="1175758"/>
        <a:ext cx="5620430" cy="639310"/>
      </dsp:txXfrm>
    </dsp:sp>
    <dsp:sp modelId="{210C0A3F-2CEA-D44C-92D6-9D8BE551D148}">
      <dsp:nvSpPr>
        <dsp:cNvPr id="0" name=""/>
        <dsp:cNvSpPr/>
      </dsp:nvSpPr>
      <dsp:spPr>
        <a:xfrm>
          <a:off x="0" y="258405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F6607-0745-5A4D-B6EE-73810237661C}">
      <dsp:nvSpPr>
        <dsp:cNvPr id="0" name=""/>
        <dsp:cNvSpPr/>
      </dsp:nvSpPr>
      <dsp:spPr>
        <a:xfrm>
          <a:off x="406400" y="222981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3.</a:t>
          </a:r>
          <a:r>
            <a:rPr lang="ko-KR" altLang="en-US" sz="2400" kern="1200" dirty="0"/>
            <a:t> 연구 </a:t>
          </a:r>
          <a:r>
            <a:rPr lang="ko-KR" altLang="en-US" sz="2400" kern="1200" dirty="0" smtClean="0"/>
            <a:t>내용 및 방법론</a:t>
          </a:r>
          <a:endParaRPr lang="ko-KR" altLang="en-US" sz="2400" kern="1200" dirty="0"/>
        </a:p>
      </dsp:txBody>
      <dsp:txXfrm>
        <a:off x="440985" y="2264398"/>
        <a:ext cx="5620430" cy="639310"/>
      </dsp:txXfrm>
    </dsp:sp>
    <dsp:sp modelId="{9F7ED58A-9FD7-5C47-9B86-C6FB5C86E022}">
      <dsp:nvSpPr>
        <dsp:cNvPr id="0" name=""/>
        <dsp:cNvSpPr/>
      </dsp:nvSpPr>
      <dsp:spPr>
        <a:xfrm>
          <a:off x="0" y="367269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EE638-7171-C349-8C0F-071058F81902}">
      <dsp:nvSpPr>
        <dsp:cNvPr id="0" name=""/>
        <dsp:cNvSpPr/>
      </dsp:nvSpPr>
      <dsp:spPr>
        <a:xfrm>
          <a:off x="406400" y="334771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4.</a:t>
          </a:r>
          <a:r>
            <a:rPr lang="ko-KR" altLang="en-US" sz="2400" kern="1200" dirty="0"/>
            <a:t> </a:t>
          </a:r>
          <a:r>
            <a:rPr lang="ko-KR" altLang="en-US" sz="2400" kern="1200" dirty="0" smtClean="0"/>
            <a:t>사업 관리</a:t>
          </a:r>
          <a:endParaRPr lang="ko-KR" altLang="en-US" sz="2400" kern="1200" dirty="0"/>
        </a:p>
      </dsp:txBody>
      <dsp:txXfrm>
        <a:off x="440985" y="3382298"/>
        <a:ext cx="5620430" cy="639310"/>
      </dsp:txXfrm>
    </dsp:sp>
    <dsp:sp modelId="{1105FD9A-6AC8-8A44-BE9E-2EC786E546DC}">
      <dsp:nvSpPr>
        <dsp:cNvPr id="0" name=""/>
        <dsp:cNvSpPr/>
      </dsp:nvSpPr>
      <dsp:spPr>
        <a:xfrm>
          <a:off x="0" y="476133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DECC3-1D20-8940-B348-4C813A3E65EC}">
      <dsp:nvSpPr>
        <dsp:cNvPr id="0" name=""/>
        <dsp:cNvSpPr/>
      </dsp:nvSpPr>
      <dsp:spPr>
        <a:xfrm>
          <a:off x="406400" y="440709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5.</a:t>
          </a:r>
          <a:r>
            <a:rPr lang="ko-KR" altLang="en-US" sz="2400" kern="1200" dirty="0"/>
            <a:t> </a:t>
          </a:r>
          <a:r>
            <a:rPr lang="ko-KR" altLang="en-US" sz="2400" kern="1200" dirty="0" smtClean="0"/>
            <a:t>기대 효과</a:t>
          </a:r>
        </a:p>
      </dsp:txBody>
      <dsp:txXfrm>
        <a:off x="440985" y="4441678"/>
        <a:ext cx="562043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4E44-6271-CB47-8AAB-18A08EA9BE6C}">
      <dsp:nvSpPr>
        <dsp:cNvPr id="0" name=""/>
        <dsp:cNvSpPr/>
      </dsp:nvSpPr>
      <dsp:spPr>
        <a:xfrm>
          <a:off x="4902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 주제선정</a:t>
          </a:r>
        </a:p>
      </dsp:txBody>
      <dsp:txXfrm>
        <a:off x="575690" y="2138545"/>
        <a:ext cx="1712365" cy="1141576"/>
      </dsp:txXfrm>
    </dsp:sp>
    <dsp:sp modelId="{67B2D154-06CC-F546-BB30-EA13BD11E88E}">
      <dsp:nvSpPr>
        <dsp:cNvPr id="0" name=""/>
        <dsp:cNvSpPr/>
      </dsp:nvSpPr>
      <dsp:spPr>
        <a:xfrm>
          <a:off x="2573449" y="2161856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자료수집</a:t>
          </a:r>
        </a:p>
      </dsp:txBody>
      <dsp:txXfrm>
        <a:off x="3144237" y="2161856"/>
        <a:ext cx="1712365" cy="1141576"/>
      </dsp:txXfrm>
    </dsp:sp>
    <dsp:sp modelId="{C136A174-72F8-6B42-AA18-FB6C925DEB38}">
      <dsp:nvSpPr>
        <dsp:cNvPr id="0" name=""/>
        <dsp:cNvSpPr/>
      </dsp:nvSpPr>
      <dsp:spPr>
        <a:xfrm>
          <a:off x="5141996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자료분석</a:t>
          </a:r>
        </a:p>
      </dsp:txBody>
      <dsp:txXfrm>
        <a:off x="5712784" y="2138545"/>
        <a:ext cx="1712365" cy="1141576"/>
      </dsp:txXfrm>
    </dsp:sp>
    <dsp:sp modelId="{077EAAFD-A299-0D4F-85E2-EC358AF243FB}">
      <dsp:nvSpPr>
        <dsp:cNvPr id="0" name=""/>
        <dsp:cNvSpPr/>
      </dsp:nvSpPr>
      <dsp:spPr>
        <a:xfrm>
          <a:off x="7710544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결과전달</a:t>
          </a:r>
          <a:endParaRPr lang="ko-KR" altLang="en-US" sz="2800" kern="1200" dirty="0"/>
        </a:p>
      </dsp:txBody>
      <dsp:txXfrm>
        <a:off x="8281332" y="2138545"/>
        <a:ext cx="1712365" cy="1141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4E44-6271-CB47-8AAB-18A08EA9BE6C}">
      <dsp:nvSpPr>
        <dsp:cNvPr id="0" name=""/>
        <dsp:cNvSpPr/>
      </dsp:nvSpPr>
      <dsp:spPr>
        <a:xfrm>
          <a:off x="4902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 주제선정</a:t>
          </a:r>
        </a:p>
      </dsp:txBody>
      <dsp:txXfrm>
        <a:off x="575690" y="2138545"/>
        <a:ext cx="1712365" cy="1141576"/>
      </dsp:txXfrm>
    </dsp:sp>
    <dsp:sp modelId="{67B2D154-06CC-F546-BB30-EA13BD11E88E}">
      <dsp:nvSpPr>
        <dsp:cNvPr id="0" name=""/>
        <dsp:cNvSpPr/>
      </dsp:nvSpPr>
      <dsp:spPr>
        <a:xfrm>
          <a:off x="2573449" y="2161856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자료수집</a:t>
          </a:r>
        </a:p>
      </dsp:txBody>
      <dsp:txXfrm>
        <a:off x="3144237" y="2161856"/>
        <a:ext cx="1712365" cy="1141576"/>
      </dsp:txXfrm>
    </dsp:sp>
    <dsp:sp modelId="{C136A174-72F8-6B42-AA18-FB6C925DEB38}">
      <dsp:nvSpPr>
        <dsp:cNvPr id="0" name=""/>
        <dsp:cNvSpPr/>
      </dsp:nvSpPr>
      <dsp:spPr>
        <a:xfrm>
          <a:off x="5141996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자료분석</a:t>
          </a:r>
        </a:p>
      </dsp:txBody>
      <dsp:txXfrm>
        <a:off x="5712784" y="2138545"/>
        <a:ext cx="1712365" cy="1141576"/>
      </dsp:txXfrm>
    </dsp:sp>
    <dsp:sp modelId="{077EAAFD-A299-0D4F-85E2-EC358AF243FB}">
      <dsp:nvSpPr>
        <dsp:cNvPr id="0" name=""/>
        <dsp:cNvSpPr/>
      </dsp:nvSpPr>
      <dsp:spPr>
        <a:xfrm>
          <a:off x="7710544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결과전달</a:t>
          </a:r>
          <a:endParaRPr lang="ko-KR" altLang="en-US" sz="2800" kern="1200" dirty="0"/>
        </a:p>
      </dsp:txBody>
      <dsp:txXfrm>
        <a:off x="8281332" y="2138545"/>
        <a:ext cx="1712365" cy="1141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A0A6E-4663-B348-AECB-A8F6C4E0942D}" type="datetimeFigureOut">
              <a:rPr kumimoji="1" lang="ko-KR" altLang="en-US" smtClean="0"/>
              <a:t>2017. 3. 29.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2458-1522-6045-95EE-2560C899E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68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CC83-8337-064F-BF5A-B6A8CA99F0B6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538-4CCC-F147-866B-6B40C4159E20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8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50E0-B466-6D4E-8840-82DB1731899F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914-A1F0-9A42-8B11-379DF8599A22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12567"/>
          </a:xfrm>
        </p:spPr>
        <p:txBody>
          <a:bodyPr wrap="square" tIns="72000" bIns="72000">
            <a:normAutofit/>
          </a:bodyPr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15BD0-210D-2942-A031-ED43D92BF2D1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ED5F-D75F-994B-8D08-9BD13B37D236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5A283-1DF9-964A-899A-A0640AB30649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CCF3-6E8D-C147-B775-5FDFC16B76CD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EA3C-B9F4-8F42-A34B-06B59E47A5C8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BF3A-F522-E840-8B2F-0097F4E55F52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24BD-250D-0244-AD2D-CFB3353CC0B4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342D-CE56-AC41-ACB4-F1332A63EEAA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CCE2-6AFF-6E47-BF58-32B352E8A900}" type="datetime1">
              <a:rPr lang="ko-KR" altLang="en-US" smtClean="0"/>
              <a:t>2017. 3. 29.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9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netic.or.kr/" TargetMode="External"/><Relationship Id="rId4" Type="http://schemas.openxmlformats.org/officeDocument/2006/relationships/hyperlink" Target="https://www.gir.go.kr/" TargetMode="External"/><Relationship Id="rId5" Type="http://schemas.openxmlformats.org/officeDocument/2006/relationships/hyperlink" Target="http://www.kesis.net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recycling-info.or.kr/rrs/main.d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ramhiser.com/2016/01/05/installing-tensorflow-on-an-aws-ec2-instance-with-gpu-support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hyperlink" Target="NUL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5400" dirty="0"/>
              <a:t>환경 빅데이터 분석 및 </a:t>
            </a:r>
            <a:r>
              <a:rPr kumimoji="1" lang="en-US" altLang="ko-KR" sz="5400" dirty="0"/>
              <a:t/>
            </a:r>
            <a:br>
              <a:rPr kumimoji="1" lang="en-US" altLang="ko-KR" sz="5400" dirty="0"/>
            </a:br>
            <a:r>
              <a:rPr kumimoji="1" lang="ko-KR" altLang="en-US" sz="5400" dirty="0"/>
              <a:t>서비스 개발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착수자문회의</a:t>
            </a:r>
            <a:r>
              <a:rPr kumimoji="1" lang="en-US" altLang="ko-KR" dirty="0"/>
              <a:t>(2017.3.30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한국 환경정책∙평가연구원</a:t>
            </a:r>
            <a:endParaRPr kumimoji="1" lang="en-US" altLang="ko-KR" dirty="0" smtClean="0"/>
          </a:p>
          <a:p>
            <a:r>
              <a:rPr kumimoji="1" lang="ko-KR" altLang="en-US" dirty="0" smtClean="0"/>
              <a:t>강 성 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5785"/>
              </p:ext>
            </p:extLst>
          </p:nvPr>
        </p:nvGraphicFramePr>
        <p:xfrm>
          <a:off x="570016" y="1548467"/>
          <a:ext cx="10783784" cy="40835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43703">
                  <a:extLst>
                    <a:ext uri="{9D8B030D-6E8A-4147-A177-3AD203B41FA5}">
                      <a16:colId xmlns="" xmlns:a16="http://schemas.microsoft.com/office/drawing/2014/main" val="1684674863"/>
                    </a:ext>
                  </a:extLst>
                </a:gridCol>
                <a:gridCol w="2078556">
                  <a:extLst>
                    <a:ext uri="{9D8B030D-6E8A-4147-A177-3AD203B41FA5}">
                      <a16:colId xmlns="" xmlns:a16="http://schemas.microsoft.com/office/drawing/2014/main" val="3975045633"/>
                    </a:ext>
                  </a:extLst>
                </a:gridCol>
                <a:gridCol w="2784182">
                  <a:extLst>
                    <a:ext uri="{9D8B030D-6E8A-4147-A177-3AD203B41FA5}">
                      <a16:colId xmlns="" xmlns:a16="http://schemas.microsoft.com/office/drawing/2014/main" val="3939317210"/>
                    </a:ext>
                  </a:extLst>
                </a:gridCol>
                <a:gridCol w="3777343">
                  <a:extLst>
                    <a:ext uri="{9D8B030D-6E8A-4147-A177-3AD203B41FA5}">
                      <a16:colId xmlns="" xmlns:a16="http://schemas.microsoft.com/office/drawing/2014/main" val="2492579293"/>
                    </a:ext>
                  </a:extLst>
                </a:gridCol>
              </a:tblGrid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관련 분야별 </a:t>
                      </a:r>
                      <a:r>
                        <a:rPr lang="en-US" sz="1400" u="none" strike="noStrike" baseline="0" dirty="0">
                          <a:effectLst/>
                        </a:rPr>
                        <a:t>DB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서 비 스 </a:t>
                      </a:r>
                      <a:r>
                        <a:rPr lang="en-US" sz="1400" u="none" strike="noStrike" baseline="0" dirty="0">
                          <a:effectLst/>
                        </a:rPr>
                        <a:t>U R L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관련 분야별 </a:t>
                      </a:r>
                      <a:r>
                        <a:rPr lang="en-US" sz="1400" u="none" strike="noStrike" baseline="0" dirty="0">
                          <a:effectLst/>
                        </a:rPr>
                        <a:t>DB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서 비 스 </a:t>
                      </a:r>
                      <a:r>
                        <a:rPr lang="en-US" sz="1400" u="none" strike="noStrike" baseline="0">
                          <a:effectLst/>
                        </a:rPr>
                        <a:t>U R L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56268499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환경영향평가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</a:t>
                      </a:r>
                      <a:r>
                        <a:rPr lang="en-US" sz="1400" u="none" strike="noStrike" baseline="0" dirty="0" err="1">
                          <a:effectLst/>
                        </a:rPr>
                        <a:t>www.eiass.go.kr</a:t>
                      </a:r>
                      <a:r>
                        <a:rPr lang="en-US" sz="1400" u="none" strike="noStrike" baseline="0" dirty="0">
                          <a:effectLst/>
                        </a:rPr>
                        <a:t>/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토양지하수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https://sgis.nier.go.kr/newsgis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681336316"/>
                  </a:ext>
                </a:extLst>
              </a:tr>
              <a:tr h="35678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기후변화 적응정보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http://vestap.kei.re.kr/</a:t>
                      </a:r>
                    </a:p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http://ace.kei.re.kr/</a:t>
                      </a:r>
                    </a:p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http://ccas.kei.re.kr/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화학물질배출량 </a:t>
                      </a:r>
                      <a:r>
                        <a:rPr lang="en-US" altLang="ko-KR" sz="1400" u="none" strike="noStrike" baseline="0" dirty="0">
                          <a:effectLst/>
                        </a:rPr>
                        <a:t>DB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http://ncis.nier.go.kr/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6633630"/>
                  </a:ext>
                </a:extLst>
              </a:tr>
              <a:tr h="35678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대기오염도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http://www.airkorea.or.kr/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90514286"/>
                  </a:ext>
                </a:extLst>
              </a:tr>
              <a:tr h="35678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상수도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http://www.waternow.go.kr/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827175052"/>
                  </a:ext>
                </a:extLst>
              </a:tr>
              <a:tr h="35678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환경공간정보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http://ecvam.kei.re.kr/</a:t>
                      </a:r>
                    </a:p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http://egis.me.go.kr/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소음정보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</a:t>
                      </a:r>
                      <a:r>
                        <a:rPr lang="en-US" sz="1400" u="none" strike="noStrike" baseline="0" dirty="0" err="1">
                          <a:effectLst/>
                        </a:rPr>
                        <a:t>www.noiseinfo.or.kr</a:t>
                      </a:r>
                      <a:r>
                        <a:rPr lang="en-US" sz="1400" u="none" strike="noStrike" baseline="0" dirty="0">
                          <a:effectLst/>
                        </a:rPr>
                        <a:t>/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448924474"/>
                  </a:ext>
                </a:extLst>
              </a:tr>
              <a:tr h="35678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기후변화 시나리오 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 dirty="0">
                          <a:effectLst/>
                        </a:rPr>
                        <a:t>http://</a:t>
                      </a:r>
                      <a:r>
                        <a:rPr lang="en-US" sz="1400" u="none" strike="noStrike" baseline="0" dirty="0" err="1">
                          <a:effectLst/>
                        </a:rPr>
                        <a:t>sts.kma.go.kr</a:t>
                      </a:r>
                      <a:r>
                        <a:rPr lang="en-US" sz="1400" u="none" strike="noStrike" baseline="0" dirty="0">
                          <a:effectLst/>
                        </a:rPr>
                        <a:t>/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93335410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환경가치 종합 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http://evis.kei.re.kr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 dirty="0">
                          <a:effectLst/>
                        </a:rPr>
                        <a:t>한국환경공단 자원순환정보시스템</a:t>
                      </a:r>
                      <a:endParaRPr lang="ko-KR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baseline="0" dirty="0">
                          <a:effectLst/>
                          <a:hlinkClick r:id="rId2"/>
                        </a:rPr>
                        <a:t>https://www.recycling-info.or.kr/rrs/main.do</a:t>
                      </a:r>
                      <a:endParaRPr lang="en-US" sz="1400" b="0" i="0" u="sng" strike="noStrike" baseline="0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490487750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환경오염 방지 지출 통계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http://www.kosis.kr/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baseline="0">
                          <a:effectLst/>
                        </a:rPr>
                        <a:t>konetic </a:t>
                      </a:r>
                      <a:r>
                        <a:rPr lang="ko-KR" altLang="en-US" sz="1400" u="none" strike="noStrike" baseline="0">
                          <a:effectLst/>
                        </a:rPr>
                        <a:t>국가 환경산업기술정보시스템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baseline="0" dirty="0">
                          <a:effectLst/>
                          <a:hlinkClick r:id="rId3"/>
                        </a:rPr>
                        <a:t>https://www.konetic.or.kr</a:t>
                      </a:r>
                      <a:endParaRPr lang="en-US" sz="1400" b="0" i="0" u="sng" strike="noStrike" baseline="0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15802137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물환경 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http://water.nier.go.kr/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온실가스종합정보센터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baseline="0" dirty="0">
                          <a:effectLst/>
                          <a:hlinkClick r:id="rId4"/>
                        </a:rPr>
                        <a:t>https://www.gir.go.kr</a:t>
                      </a:r>
                      <a:endParaRPr lang="en-US" sz="1400" b="0" i="0" u="sng" strike="noStrike" baseline="0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279217435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환경통계 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baseline="0">
                          <a:effectLst/>
                        </a:rPr>
                        <a:t>http://stat.me.go.kr/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baseline="0">
                          <a:effectLst/>
                        </a:rPr>
                        <a:t>산자부 국가에너지통계 종합정보시스템</a:t>
                      </a:r>
                      <a:endParaRPr lang="ko-KR" alt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baseline="0" dirty="0">
                          <a:effectLst/>
                          <a:hlinkClick r:id="rId5"/>
                        </a:rPr>
                        <a:t>www.kesis.net</a:t>
                      </a:r>
                      <a:endParaRPr lang="en-US" sz="1400" b="0" i="0" u="sng" strike="noStrike" baseline="0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58802536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환경 관련 </a:t>
            </a:r>
            <a:r>
              <a:rPr lang="en-US" altLang="ko-KR" dirty="0"/>
              <a:t>DB </a:t>
            </a:r>
            <a:r>
              <a:rPr lang="ko-KR" altLang="en-US" dirty="0"/>
              <a:t>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연속사업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 단위 연구단계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760" y="1579418"/>
            <a:ext cx="11384279" cy="157110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kumimoji="1" lang="en-US" altLang="ko-KR" dirty="0"/>
              <a:t>1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(2017-19):</a:t>
            </a:r>
            <a:r>
              <a:rPr kumimoji="1" lang="ko-KR" altLang="en-US" dirty="0"/>
              <a:t> 환경 빅데이터 연구 시작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연구자료 및 분석 알고리듬 공개 시작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(2020-22):</a:t>
            </a:r>
            <a:r>
              <a:rPr kumimoji="1" lang="ko-KR" altLang="en-US" dirty="0"/>
              <a:t> 환경 빅데이텨 분석 플랫폼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빅데이터 활용 공공 서비스 설계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(2023-25):</a:t>
            </a:r>
            <a:r>
              <a:rPr kumimoji="1" lang="ko-KR" altLang="en-US" dirty="0"/>
              <a:t> 환경 빅데이터 분석 플랫폼 자동화 시도</a:t>
            </a:r>
            <a:r>
              <a:rPr kumimoji="1" lang="en-US" altLang="ko-KR" dirty="0"/>
              <a:t>/</a:t>
            </a:r>
            <a:r>
              <a:rPr kumimoji="1" lang="ko-KR" altLang="en-US" dirty="0"/>
              <a:t>공공환경 서비스 시범 사업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95699"/>
              </p:ext>
            </p:extLst>
          </p:nvPr>
        </p:nvGraphicFramePr>
        <p:xfrm>
          <a:off x="530087" y="3795375"/>
          <a:ext cx="11219953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83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32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84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환경 빅데이터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 환경 빅데이터 연구 인프라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원내외 빅데이터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(2017-19)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환경 빅데이터 연구 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자료 및 알고리듬 축적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원내 연구 및 경영정보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(2020-22)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발신주기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빅데이터 연구 과정 자동화</a:t>
                      </a:r>
                      <a:endParaRPr lang="en-US" altLang="ko-KR" sz="1600" dirty="0"/>
                    </a:p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환경 빅데이터 분석 플랫폼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연구기획 평가 및 준비 서비스</a:t>
                      </a:r>
                      <a:endParaRPr lang="en-US" altLang="ko-KR" sz="1600" dirty="0"/>
                    </a:p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공공 서비스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(2023-25)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시의성 중심 발신체계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개편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환경 빅데이터 분석 플랫폼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지능화 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공공 서비스 시범 사업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3443288" y="3217625"/>
            <a:ext cx="48594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/>
              <a:t>환경 빅데이터 분석 및 서비스 개발 연차계획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2017</a:t>
            </a:r>
            <a:r>
              <a:rPr kumimoji="1" lang="ko-KR" altLang="en-US" dirty="0"/>
              <a:t>년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환경위험 예측 방법론 개발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199" y="1825624"/>
            <a:ext cx="10810461" cy="4190863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환경 빅데이터 연구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환경오염 예측 알고리듬 개발  및 학습 수준 심화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전산화가 된 자료를 이용한 빅데이터 분석에 집중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사례 개발 및 역량 축적에 중점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환경오염 예측 딥러닝 알고리듬 개발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오염 예측의 시간</a:t>
            </a:r>
            <a:r>
              <a:rPr kumimoji="1" lang="en-US" altLang="ko-KR" dirty="0"/>
              <a:t>-</a:t>
            </a:r>
            <a:r>
              <a:rPr kumimoji="1" lang="ko-KR" altLang="en-US" dirty="0"/>
              <a:t>공간 해상도 제고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주제 발굴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</a:t>
            </a:r>
            <a:r>
              <a:rPr kumimoji="1" lang="ko-KR" altLang="en-US" dirty="0" smtClean="0"/>
              <a:t>분석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원인 규명 </a:t>
            </a:r>
            <a:r>
              <a:rPr kumimoji="1" lang="ko-KR" altLang="en-US" dirty="0"/>
              <a:t>등 실험적 연구 지속 추진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주제 발굴</a:t>
            </a:r>
            <a:r>
              <a:rPr kumimoji="1" lang="en-US" altLang="ko-KR" dirty="0"/>
              <a:t>: </a:t>
            </a:r>
            <a:r>
              <a:rPr kumimoji="1" lang="ko-KR" altLang="en-US" dirty="0"/>
              <a:t>자연언어 분석기법을 활용한  </a:t>
            </a:r>
            <a:r>
              <a:rPr kumimoji="1" lang="en-US" altLang="ko-KR" dirty="0"/>
              <a:t>KEI</a:t>
            </a:r>
            <a:r>
              <a:rPr kumimoji="1" lang="ko-KR" altLang="en-US" dirty="0"/>
              <a:t>연구보고서 분석</a:t>
            </a:r>
          </a:p>
          <a:p>
            <a:pPr lvl="2"/>
            <a:r>
              <a:rPr kumimoji="1" lang="ko-KR" altLang="en-US" dirty="0"/>
              <a:t>패턴 분석</a:t>
            </a:r>
            <a:r>
              <a:rPr kumimoji="1" lang="en-US" altLang="ko-KR" dirty="0"/>
              <a:t>: </a:t>
            </a:r>
            <a:r>
              <a:rPr kumimoji="1" lang="ko-KR" altLang="en-US" dirty="0"/>
              <a:t>기후자료</a:t>
            </a:r>
            <a:r>
              <a:rPr kumimoji="1" lang="en-US" altLang="ko-KR" dirty="0"/>
              <a:t>-</a:t>
            </a:r>
            <a:r>
              <a:rPr kumimoji="1" lang="ko-KR" altLang="en-US" dirty="0"/>
              <a:t>건강보험 자료 패턴 </a:t>
            </a:r>
            <a:r>
              <a:rPr kumimoji="1" lang="ko-KR" altLang="en-US" dirty="0" smtClean="0"/>
              <a:t>분석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원인 규명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미세먼지 발생 요인과 오염도 간 관계 규명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환경 빅데이터 인프라 구축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원내외 환경관련 자료  수집</a:t>
            </a:r>
            <a:r>
              <a:rPr kumimoji="1" lang="en-US" altLang="ko-KR" dirty="0"/>
              <a:t>-</a:t>
            </a:r>
            <a:r>
              <a:rPr kumimoji="1" lang="ko-KR" altLang="en-US" dirty="0"/>
              <a:t>추출 사례 축적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 빅데이터 연구 자료 및 알고리듬 공개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산재된 환경 관련 자료를 수입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추출하는 사례를 축적하여 오픈 소스로 공개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원내외 빅데이터 서비스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연구 정보 제공 서비스 개발</a:t>
            </a:r>
            <a:endParaRPr kumimoji="1" lang="en-US" altLang="ko-KR" dirty="0"/>
          </a:p>
          <a:p>
            <a:pPr marL="685800" lvl="2">
              <a:spcBef>
                <a:spcPts val="1000"/>
              </a:spcBef>
            </a:pPr>
            <a:r>
              <a:rPr kumimoji="1" lang="ko-KR" altLang="en-US" dirty="0"/>
              <a:t>연구 정보 추출 서비스 제공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연구 내용 및 방법론</a:t>
            </a:r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753012420"/>
              </p:ext>
            </p:extLst>
          </p:nvPr>
        </p:nvGraphicFramePr>
        <p:xfrm>
          <a:off x="636494" y="719666"/>
          <a:ext cx="105693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설명선 1[L] 5"/>
          <p:cNvSpPr/>
          <p:nvPr/>
        </p:nvSpPr>
        <p:spPr>
          <a:xfrm>
            <a:off x="510986" y="1586753"/>
            <a:ext cx="2991224" cy="612648"/>
          </a:xfrm>
          <a:prstGeom prst="borderCallout1">
            <a:avLst>
              <a:gd name="adj1" fmla="val 99230"/>
              <a:gd name="adj2" fmla="val 47549"/>
              <a:gd name="adj3" fmla="val 220783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(2)</a:t>
            </a:r>
            <a:r>
              <a:rPr kumimoji="1" lang="ko-KR" altLang="en-US" dirty="0"/>
              <a:t> 텍스트 마이닝 이용 </a:t>
            </a:r>
            <a:r>
              <a:rPr kumimoji="1" lang="en-US" altLang="ko-KR" dirty="0"/>
              <a:t>KEI  </a:t>
            </a:r>
            <a:r>
              <a:rPr kumimoji="1" lang="ko-KR" altLang="en-US" dirty="0"/>
              <a:t>연구동향 분석</a:t>
            </a:r>
          </a:p>
        </p:txBody>
      </p:sp>
      <p:sp>
        <p:nvSpPr>
          <p:cNvPr id="2" name="설명선 1[L] 1"/>
          <p:cNvSpPr/>
          <p:nvPr/>
        </p:nvSpPr>
        <p:spPr>
          <a:xfrm>
            <a:off x="2847521" y="4691594"/>
            <a:ext cx="2949389" cy="612648"/>
          </a:xfrm>
          <a:prstGeom prst="borderCallout1">
            <a:avLst>
              <a:gd name="adj1" fmla="val -1735"/>
              <a:gd name="adj2" fmla="val 49591"/>
              <a:gd name="adj3" fmla="val -116492"/>
              <a:gd name="adj4" fmla="val 49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(5)</a:t>
            </a:r>
            <a:r>
              <a:rPr kumimoji="1" lang="ko-KR" altLang="en-US" dirty="0"/>
              <a:t> 환경분야 기초데이터 수집방법연구</a:t>
            </a:r>
          </a:p>
        </p:txBody>
      </p:sp>
      <p:sp>
        <p:nvSpPr>
          <p:cNvPr id="7" name="설명선 1[L] 6"/>
          <p:cNvSpPr/>
          <p:nvPr/>
        </p:nvSpPr>
        <p:spPr>
          <a:xfrm>
            <a:off x="6073589" y="1485072"/>
            <a:ext cx="2211295" cy="612648"/>
          </a:xfrm>
          <a:prstGeom prst="borderCallout1">
            <a:avLst>
              <a:gd name="adj1" fmla="val 99230"/>
              <a:gd name="adj2" fmla="val 47549"/>
              <a:gd name="adj3" fmla="val 227567"/>
              <a:gd name="adj4" fmla="val 47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(1)</a:t>
            </a:r>
            <a:r>
              <a:rPr kumimoji="1" lang="ko-KR" altLang="en-US" dirty="0"/>
              <a:t> 딥러닝을 활용한 환경 리스크 예측 </a:t>
            </a:r>
          </a:p>
        </p:txBody>
      </p:sp>
      <p:sp>
        <p:nvSpPr>
          <p:cNvPr id="8" name="설명선 1[L] 7"/>
          <p:cNvSpPr/>
          <p:nvPr/>
        </p:nvSpPr>
        <p:spPr>
          <a:xfrm>
            <a:off x="6073589" y="4679574"/>
            <a:ext cx="2211295" cy="612648"/>
          </a:xfrm>
          <a:prstGeom prst="borderCallout1">
            <a:avLst>
              <a:gd name="adj1" fmla="val -4662"/>
              <a:gd name="adj2" fmla="val 47549"/>
              <a:gd name="adj3" fmla="val -110287"/>
              <a:gd name="adj4" fmla="val 47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(3)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기후변화에 따른 전염성 질환 예측</a:t>
            </a:r>
            <a:endParaRPr kumimoji="1" lang="en-US" altLang="ko-KR" dirty="0"/>
          </a:p>
        </p:txBody>
      </p:sp>
      <p:sp>
        <p:nvSpPr>
          <p:cNvPr id="9" name="설명선 1[L] 8"/>
          <p:cNvSpPr/>
          <p:nvPr/>
        </p:nvSpPr>
        <p:spPr>
          <a:xfrm>
            <a:off x="8611986" y="1485072"/>
            <a:ext cx="2719404" cy="612648"/>
          </a:xfrm>
          <a:prstGeom prst="borderCallout1">
            <a:avLst>
              <a:gd name="adj1" fmla="val 99230"/>
              <a:gd name="adj2" fmla="val 47549"/>
              <a:gd name="adj3" fmla="val 220783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/>
              <a:t>(1)-</a:t>
            </a:r>
            <a:r>
              <a:rPr kumimoji="1" lang="ko-KR" altLang="en-US" dirty="0"/>
              <a:t>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결과 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github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wordpress</a:t>
            </a:r>
            <a:r>
              <a:rPr kumimoji="1" lang="ko-KR" altLang="en-US" dirty="0"/>
              <a:t> 게시 </a:t>
            </a:r>
          </a:p>
        </p:txBody>
      </p:sp>
      <p:sp>
        <p:nvSpPr>
          <p:cNvPr id="10" name="설명선 1[L] 7"/>
          <p:cNvSpPr/>
          <p:nvPr/>
        </p:nvSpPr>
        <p:spPr>
          <a:xfrm>
            <a:off x="6073589" y="6006289"/>
            <a:ext cx="2390344" cy="612648"/>
          </a:xfrm>
          <a:prstGeom prst="borderCallout1">
            <a:avLst>
              <a:gd name="adj1" fmla="val -4662"/>
              <a:gd name="adj2" fmla="val 47549"/>
              <a:gd name="adj3" fmla="val -109265"/>
              <a:gd name="adj4" fmla="val 47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(4)</a:t>
            </a:r>
            <a:r>
              <a:rPr kumimoji="1" lang="ko-KR" altLang="en-US" dirty="0"/>
              <a:t> 미세먼지 오염도</a:t>
            </a:r>
            <a:r>
              <a:rPr kumimoji="1" lang="en-US" altLang="ko-KR" dirty="0"/>
              <a:t>- </a:t>
            </a:r>
            <a:r>
              <a:rPr kumimoji="1" lang="ko-KR" altLang="en-US" dirty="0"/>
              <a:t>발생요인 패턴 분석 </a:t>
            </a:r>
            <a:endParaRPr kumimoji="1"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(1)</a:t>
            </a:r>
            <a:r>
              <a:rPr kumimoji="1" lang="ko-KR" altLang="en-US" dirty="0"/>
              <a:t> 딥러닝을 활용한 환경 리스크 예측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3295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대기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수질오염 오염도 자료를 딥러닝 알고리듬으로 분석하여 시간</a:t>
            </a:r>
            <a:r>
              <a:rPr kumimoji="1" lang="en-US" altLang="ko-KR" dirty="0"/>
              <a:t>-</a:t>
            </a:r>
            <a:r>
              <a:rPr kumimoji="1" lang="ko-KR" altLang="en-US" dirty="0"/>
              <a:t>공간 해상도가 높은 오염도 예측치를 도출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분석이 용이한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매체를 집중적으로 연구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자료축적 → 패턴 파악 → 오염도 예측 </a:t>
            </a:r>
            <a:r>
              <a:rPr kumimoji="1" lang="en-US" altLang="ko-KR" dirty="0"/>
              <a:t>process </a:t>
            </a:r>
            <a:r>
              <a:rPr kumimoji="1" lang="ko-KR" altLang="en-US" dirty="0"/>
              <a:t>진행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자료축적</a:t>
            </a:r>
            <a:r>
              <a:rPr kumimoji="1" lang="en-US" altLang="ko-KR" dirty="0"/>
              <a:t>]</a:t>
            </a:r>
            <a:r>
              <a:rPr kumimoji="1" lang="ko-KR" altLang="en-US" dirty="0"/>
              <a:t> 오염도 및 오염도 영향 요인 자료를 기초지자체 수준에서 축적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패턴파악</a:t>
            </a:r>
            <a:r>
              <a:rPr kumimoji="1" lang="en-US" altLang="ko-KR" dirty="0"/>
              <a:t>]</a:t>
            </a:r>
            <a:r>
              <a:rPr kumimoji="1" lang="ko-KR" altLang="en-US" dirty="0"/>
              <a:t> 딥러닝 알고리듬을 이용하여 요인과 오염도 간의 패턴을 파악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예측</a:t>
            </a:r>
            <a:r>
              <a:rPr kumimoji="1" lang="en-US" altLang="ko-KR" dirty="0"/>
              <a:t>]</a:t>
            </a:r>
            <a:r>
              <a:rPr kumimoji="1" lang="ko-KR" altLang="en-US" dirty="0"/>
              <a:t> 오염도 결정요인 전망치를 알고리듬에 투입하여 오염도를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딥러닝 이외의 전통적 추정방식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공간시계열 분석</a:t>
            </a:r>
            <a:r>
              <a:rPr kumimoji="1" lang="en-US" altLang="ko-KR" dirty="0"/>
              <a:t>)</a:t>
            </a:r>
            <a:r>
              <a:rPr kumimoji="1" lang="ko-KR" altLang="en-US" dirty="0"/>
              <a:t> 과 성과 비교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대용량 자료 분석도구를 사용 경험 축적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대용량 자료의 병렬처리가 가능한 패키지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Tensorflow</a:t>
            </a:r>
            <a:r>
              <a:rPr kumimoji="1" lang="en-US" altLang="ko-KR" dirty="0"/>
              <a:t>) </a:t>
            </a:r>
            <a:r>
              <a:rPr kumimoji="1" lang="ko-KR" altLang="en-US" dirty="0"/>
              <a:t> 및 클라우드 서비스 </a:t>
            </a:r>
            <a:r>
              <a:rPr kumimoji="1" lang="en-US" altLang="ko-KR" dirty="0"/>
              <a:t>(AWS: Amazon Web Service) </a:t>
            </a:r>
            <a:r>
              <a:rPr kumimoji="1" lang="ko-KR" altLang="en-US" dirty="0"/>
              <a:t>사용 경험 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빅데이터 분석 방법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360" y="1841500"/>
            <a:ext cx="7529279" cy="39131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미세먼지 오염도 분석 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 </a:t>
            </a:r>
            <a:r>
              <a:rPr lang="en-US" altLang="ko-KR" dirty="0"/>
              <a:t>mean</a:t>
            </a:r>
            <a:r>
              <a:rPr lang="ko-KR" altLang="en-US" dirty="0"/>
              <a:t>의 지리적 분포</a:t>
            </a:r>
          </a:p>
        </p:txBody>
      </p:sp>
      <p:pic>
        <p:nvPicPr>
          <p:cNvPr id="7" name="내용 개체 틀 6" descr="EMB00000c440369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7805" y="2505075"/>
            <a:ext cx="2488163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 </a:t>
            </a:r>
            <a:r>
              <a:rPr lang="en-US" altLang="ko-KR" dirty="0"/>
              <a:t>tail index</a:t>
            </a:r>
            <a:r>
              <a:rPr lang="ko-KR" altLang="en-US" dirty="0"/>
              <a:t>의 지리적 분포</a:t>
            </a:r>
          </a:p>
        </p:txBody>
      </p:sp>
      <p:pic>
        <p:nvPicPr>
          <p:cNvPr id="8" name="_x220935104" descr="EMB00000c44036c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8017" y="2505075"/>
            <a:ext cx="2570047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대용량 자료 처리 도구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 anchor="ctr" anchorCtr="0"/>
          <a:lstStyle/>
          <a:p>
            <a:pPr algn="ctr"/>
            <a:r>
              <a:rPr lang="en-US" altLang="ko-KR" dirty="0">
                <a:hlinkClick r:id="rId2" invalidUrl="https://aws.amazon.com/ko/free/?sc_channel=PS&amp;sc_campaign=acquisition_KR&amp;sc_publisher=google&amp;sc_medium=english_cloud_computing_b&amp;sc_content=aws_url_e&amp;sc_detail=amazon. web services&amp;sc_category=cloud_computing&amp;sc_segment=177211386201&amp;sc_matchtype=e&amp;sc_country=KR&amp;s_kwcid=AL!4422!3!177211386201!e!!g!!amazon. web services&amp;ef_id=WMlNDAAAAOTGrWKe:20170315141748:s"/>
              </a:rPr>
              <a:t>Amazon Web Service</a:t>
            </a:r>
            <a:r>
              <a:rPr lang="en-US" altLang="ko-KR" dirty="0"/>
              <a:t> (AWS)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7323" y="2657902"/>
            <a:ext cx="5180252" cy="3783608"/>
          </a:xfrm>
        </p:spPr>
      </p:pic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/>
        <p:txBody>
          <a:bodyPr anchor="ctr" anchorCtr="0"/>
          <a:lstStyle/>
          <a:p>
            <a:pPr algn="ctr"/>
            <a:r>
              <a:rPr lang="en-US" altLang="ko-KR" dirty="0" err="1">
                <a:hlinkClick r:id="rId4"/>
              </a:rPr>
              <a:t>Tensorflow</a:t>
            </a:r>
            <a:r>
              <a:rPr lang="en-US" altLang="ko-KR" dirty="0">
                <a:hlinkClick r:id="rId4"/>
              </a:rPr>
              <a:t> on AWS</a:t>
            </a:r>
            <a:endParaRPr lang="ko-KR" altLang="en-US" dirty="0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582838"/>
            <a:ext cx="5459104" cy="39134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텍스트마이닝 이용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연구동향분석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763992" cy="3912567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dirty="0"/>
              <a:t>1993-2016</a:t>
            </a:r>
            <a:r>
              <a:rPr kumimoji="1" lang="ko-KR" altLang="en-US" dirty="0"/>
              <a:t>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사업계획서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연구보고서 텍스트 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연구보고서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목차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요약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연구자</a:t>
            </a:r>
            <a:r>
              <a:rPr kumimoji="1" lang="en-US" altLang="ko-KR" dirty="0"/>
              <a:t>) 1,679</a:t>
            </a:r>
            <a:r>
              <a:rPr kumimoji="1" lang="ko-KR" altLang="en-US" dirty="0"/>
              <a:t>건 및 사업계획서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연구자</a:t>
            </a:r>
            <a:r>
              <a:rPr kumimoji="1" lang="en-US" altLang="ko-KR" dirty="0"/>
              <a:t>): 2,614 </a:t>
            </a:r>
            <a:r>
              <a:rPr kumimoji="1" lang="ko-KR" altLang="en-US" dirty="0"/>
              <a:t>건 자료에 텍스트 마이닝 기법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자료 집적 → 환경 키워드 사전 구축 → 텍스트 마이닝 → 추세분석 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연구 보고서의 동향과 민간 연구수요 동향간의 조응 여부 점검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민간 매체 </a:t>
            </a:r>
            <a:r>
              <a:rPr kumimoji="1" lang="en-US" altLang="ko-KR" dirty="0"/>
              <a:t>(</a:t>
            </a:r>
            <a:r>
              <a:rPr kumimoji="1" lang="ko-KR" altLang="en-US" dirty="0"/>
              <a:t>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소셜미디어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학술논문서지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 텍스트 분석을 병행하여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시계열 추이를 비교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보고서 분석 결과인 연구공급동향과 매체 분석 결과인 연구수요동향간의 관계 파악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텍스트 마이닝 알고리듬을 원내 공개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연구동향 파악 서비스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81208301"/>
              </p:ext>
            </p:extLst>
          </p:nvPr>
        </p:nvGraphicFramePr>
        <p:xfrm>
          <a:off x="192393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연구동향 분석 작업 흐름도 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64" y="1825625"/>
            <a:ext cx="8288643" cy="44976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keyword analysis:</a:t>
            </a:r>
            <a:r>
              <a:rPr kumimoji="1" lang="ko-KR" altLang="en-US" dirty="0"/>
              <a:t> </a:t>
            </a:r>
            <a:r>
              <a:rPr kumimoji="1" lang="en-US" altLang="ko-KR" dirty="0"/>
              <a:t>1993-2016</a:t>
            </a:r>
            <a:r>
              <a:rPr kumimoji="1" lang="ko-KR" altLang="en-US" dirty="0"/>
              <a:t> 사업기획서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8700" y="1861344"/>
            <a:ext cx="4800600" cy="4279900"/>
          </a:xfrm>
          <a:prstGeom prst="rect">
            <a:avLst/>
          </a:prstGeom>
        </p:spPr>
      </p:pic>
      <p:graphicFrame>
        <p:nvGraphicFramePr>
          <p:cNvPr id="11" name="내용 개체 틀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236232"/>
              </p:ext>
            </p:extLst>
          </p:nvPr>
        </p:nvGraphicFramePr>
        <p:xfrm>
          <a:off x="6172200" y="1861345"/>
          <a:ext cx="5181600" cy="42798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　</a:t>
                      </a:r>
                      <a:endParaRPr lang="ko-KR" altLang="en-US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폐기물</a:t>
                      </a:r>
                      <a:endParaRPr lang="pt-B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온실가스</a:t>
                      </a:r>
                      <a:endParaRPr lang="es-ES_tradnl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기후변화</a:t>
                      </a:r>
                      <a:endParaRPr lang="it-IT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녹색</a:t>
                      </a:r>
                      <a:endParaRPr lang="it-IT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미래</a:t>
                      </a:r>
                      <a:endParaRPr lang="es-ES_tradnl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1993~96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11</a:t>
                      </a:r>
                      <a:endParaRPr lang="cs-CZ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  <a:r>
                        <a:rPr lang="ko-KR" altLang="en-US" sz="1400">
                          <a:effectLst/>
                        </a:rPr>
                        <a:t>　</a:t>
                      </a:r>
                      <a:endParaRPr lang="ko-KR" alt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1997~00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20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10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>
                          <a:effectLst/>
                        </a:rPr>
                        <a:t>2</a:t>
                      </a:r>
                      <a:endParaRPr lang="is-IS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2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2001~04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>
                          <a:effectLst/>
                        </a:rPr>
                        <a:t>18</a:t>
                      </a:r>
                      <a:endParaRPr lang="fi-FI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14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21</a:t>
                      </a:r>
                      <a:endParaRPr lang="cs-CZ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</a:t>
                      </a:r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2005~08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15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43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66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>
                          <a:effectLst/>
                        </a:rPr>
                        <a:t>21</a:t>
                      </a:r>
                      <a:endParaRPr lang="cs-CZ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2009~12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20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66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288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127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effectLst/>
                        </a:rPr>
                        <a:t>11</a:t>
                      </a:r>
                      <a:endParaRPr lang="cs-CZ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141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2013~16</a:t>
                      </a:r>
                      <a:endParaRPr lang="en-U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32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34</a:t>
                      </a:r>
                      <a:endParaRPr lang="ru-RU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>
                          <a:effectLst/>
                        </a:rPr>
                        <a:t>366</a:t>
                      </a:r>
                      <a:endParaRPr lang="is-IS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84</a:t>
                      </a:r>
                      <a:endParaRPr lang="en-US" altLang="ko-KR" sz="140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>
                          <a:effectLst/>
                        </a:rPr>
                        <a:t>32</a:t>
                      </a:r>
                      <a:endParaRPr lang="is-IS" sz="1400" dirty="0">
                        <a:effectLst/>
                        <a:latin typeface="Helvetica" charset="0"/>
                      </a:endParaRPr>
                    </a:p>
                  </a:txBody>
                  <a:tcPr marL="15645" marR="15645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57695" y="365125"/>
            <a:ext cx="11671069" cy="1325563"/>
          </a:xfrm>
        </p:spPr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Association Analysis : 1993-2016</a:t>
            </a:r>
            <a:r>
              <a:rPr kumimoji="1" lang="ko-KR" altLang="en-US" dirty="0"/>
              <a:t> 사업기획서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707973"/>
              </p:ext>
            </p:extLst>
          </p:nvPr>
        </p:nvGraphicFramePr>
        <p:xfrm>
          <a:off x="1014154" y="1995060"/>
          <a:ext cx="10166464" cy="38903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52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5235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lhs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rhs </a:t>
                      </a:r>
                      <a:endParaRPr lang="sk-SK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support    </a:t>
                      </a:r>
                      <a:endParaRPr lang="is-IS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confidence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lift    </a:t>
                      </a:r>
                      <a:endParaRPr lang="is-IS" sz="14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상승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해수면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>
                          <a:effectLst/>
                        </a:rPr>
                        <a:t>129.429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해수면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=&gt;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상승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0.714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>
                          <a:effectLst/>
                        </a:rPr>
                        <a:t>129.429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정보지원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시스템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>
                          <a:effectLst/>
                        </a:rPr>
                        <a:t>24.322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시스템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정보지원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effectLst/>
                        </a:rPr>
                        <a:t>0.009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0.208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>
                          <a:effectLst/>
                        </a:rPr>
                        <a:t>24.322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지원사업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주민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0.941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66.879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주민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지원사업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</a:rPr>
                        <a:t>0.627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effectLst/>
                        </a:rPr>
                        <a:t>66.879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비점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오염원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0.742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</a:rPr>
                        <a:t>68.943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오염원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비점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0.59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</a:rPr>
                        <a:t>68.943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지자체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기후변화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>
                          <a:effectLst/>
                        </a:rPr>
                        <a:t>0.606</a:t>
                      </a:r>
                      <a:endParaRPr lang="pl-PL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</a:rPr>
                        <a:t>5.985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36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>
                          <a:effectLst/>
                        </a:rPr>
                        <a:t>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기후변화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=&gt;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지자체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0.006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0.054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</a:rPr>
                        <a:t>5.985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506" y="388937"/>
            <a:ext cx="11355388" cy="1325563"/>
          </a:xfrm>
        </p:spPr>
        <p:txBody>
          <a:bodyPr/>
          <a:lstStyle/>
          <a:p>
            <a:r>
              <a:rPr kumimoji="1" lang="en-US" altLang="ko-KR" dirty="0"/>
              <a:t>Network Analysis: 1993-2016</a:t>
            </a:r>
            <a:r>
              <a:rPr kumimoji="1" lang="ko-KR" altLang="en-US" dirty="0"/>
              <a:t> 사업기획서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 </a:t>
            </a:r>
            <a:r>
              <a:rPr kumimoji="1" lang="ko-KR" altLang="en-US" dirty="0"/>
              <a:t>연관어 네트워크 분석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8803" y="2505075"/>
            <a:ext cx="3859756" cy="3684588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단어 근접 중심성 분석 </a:t>
            </a:r>
            <a:r>
              <a:rPr kumimoji="1" lang="en-US" altLang="ko-KR" dirty="0"/>
              <a:t>(</a:t>
            </a:r>
            <a:r>
              <a:rPr kumimoji="1" lang="ko-KR" altLang="en-US" dirty="0"/>
              <a:t>상위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41717"/>
            <a:ext cx="5183188" cy="3611303"/>
          </a:xfrm>
          <a:prstGeom prst="rect">
            <a:avLst/>
          </a:prstGeom>
        </p:spPr>
      </p:pic>
      <p:sp>
        <p:nvSpPr>
          <p:cNvPr id="7" name="내용 개체 틀 5"/>
          <p:cNvSpPr txBox="1">
            <a:spLocks/>
          </p:cNvSpPr>
          <p:nvPr/>
        </p:nvSpPr>
        <p:spPr>
          <a:xfrm>
            <a:off x="990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(3)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기후변화에 따른 전염성 질환 예측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838200" y="1825624"/>
            <a:ext cx="10774680" cy="3912567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건강보험 </a:t>
            </a:r>
            <a:r>
              <a:rPr kumimoji="1" lang="ko-KR" altLang="en-US" dirty="0" smtClean="0"/>
              <a:t>표본 코호르트자료와 </a:t>
            </a:r>
            <a:r>
              <a:rPr kumimoji="1" lang="ko-KR" altLang="en-US" dirty="0"/>
              <a:t>기상청 </a:t>
            </a:r>
            <a:r>
              <a:rPr kumimoji="1" lang="ko-KR" altLang="en-US" dirty="0" smtClean="0"/>
              <a:t>기후자료를 연계하여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기후변화에 민감한 전염병의 발생을 예측</a:t>
            </a:r>
            <a:endParaRPr kumimoji="1" lang="en-US" altLang="ko-KR" dirty="0" smtClean="0"/>
          </a:p>
          <a:p>
            <a:pPr lvl="3"/>
            <a:endParaRPr kumimoji="1" lang="en-US" altLang="ko-KR" dirty="0"/>
          </a:p>
          <a:p>
            <a:pPr lvl="1"/>
            <a:r>
              <a:rPr kumimoji="1" lang="ko-KR" altLang="en-US" dirty="0" smtClean="0"/>
              <a:t>자료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건강보험 </a:t>
            </a:r>
            <a:r>
              <a:rPr kumimoji="1" lang="ko-KR" altLang="en-US" dirty="0"/>
              <a:t>코호르트 </a:t>
            </a:r>
            <a:r>
              <a:rPr kumimoji="1" lang="ko-KR" altLang="en-US" dirty="0" smtClean="0"/>
              <a:t>자료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기상청 국가기후데이터센터 자료</a:t>
            </a:r>
            <a:r>
              <a:rPr kumimoji="1" lang="en-US" altLang="ko-KR" dirty="0" smtClean="0"/>
              <a:t>(2005~2015)</a:t>
            </a:r>
          </a:p>
          <a:p>
            <a:pPr lvl="3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방법론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RNN </a:t>
            </a:r>
            <a:r>
              <a:rPr kumimoji="1" lang="ko-KR" altLang="en-US" dirty="0" smtClean="0"/>
              <a:t>을 적용하여 기초자체 단위 기후변화 민감 전염성 질환 발생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추이를 시계열로 파악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RNN(Recursive Neural Network): time dependency </a:t>
            </a:r>
            <a:r>
              <a:rPr kumimoji="1" lang="ko-KR" altLang="en-US" dirty="0" smtClean="0"/>
              <a:t>가 있는 자료의 분석에 강점이 있는 </a:t>
            </a:r>
            <a:r>
              <a:rPr kumimoji="1" lang="en-US" altLang="ko-KR" dirty="0" smtClean="0"/>
              <a:t>Deep Learning</a:t>
            </a:r>
            <a:r>
              <a:rPr kumimoji="1" lang="ko-KR" altLang="en-US" dirty="0" smtClean="0"/>
              <a:t> 방법론</a:t>
            </a:r>
            <a:endParaRPr kumimoji="1" lang="en-US" altLang="ko-KR" dirty="0" smtClean="0"/>
          </a:p>
          <a:p>
            <a:pPr lvl="3"/>
            <a:r>
              <a:rPr kumimoji="1" lang="ko-KR" altLang="en-US" dirty="0" smtClean="0"/>
              <a:t>전기</a:t>
            </a:r>
            <a:r>
              <a:rPr kumimoji="1" lang="en-US" altLang="ko-KR" dirty="0" smtClean="0"/>
              <a:t>(t-1)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Data</a:t>
            </a:r>
            <a:r>
              <a:rPr kumimoji="1" lang="ko-KR" altLang="en-US" dirty="0" smtClean="0"/>
              <a:t> 학습의 경험을 </a:t>
            </a:r>
            <a:r>
              <a:rPr kumimoji="1" lang="en-US" altLang="ko-KR" dirty="0" smtClean="0"/>
              <a:t>State </a:t>
            </a:r>
            <a:r>
              <a:rPr kumimoji="1" lang="ko-KR" altLang="en-US" dirty="0" smtClean="0"/>
              <a:t>에 축적하여 다음기</a:t>
            </a:r>
            <a:r>
              <a:rPr kumimoji="1" lang="en-US" altLang="ko-KR" dirty="0" smtClean="0"/>
              <a:t>(t, t+1,,,)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Data </a:t>
            </a:r>
            <a:r>
              <a:rPr kumimoji="1" lang="ko-KR" altLang="en-US" dirty="0" smtClean="0"/>
              <a:t>학습에 적용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쯔쯔가무시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말라리아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세균성이질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렙토스피라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장염비브리오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개 질환 대상</a:t>
            </a:r>
            <a:endParaRPr kumimoji="1"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전염성 질환 예측 분석 대상</a:t>
            </a:r>
            <a:endParaRPr kumimoji="1"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건강보험 코호르트 자료</a:t>
            </a:r>
            <a:endParaRPr kumimoji="1"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2998674" cy="3684588"/>
          </a:xfrm>
        </p:spPr>
      </p:pic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ko-KR" altLang="en-US" dirty="0" smtClean="0"/>
              <a:t>기상청 국가기후데이터 센터</a:t>
            </a:r>
            <a:endParaRPr kumimoji="1"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33908"/>
            <a:ext cx="4453681" cy="36845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06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특징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과거학습의 정보 사용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2085198"/>
            <a:ext cx="5157787" cy="823912"/>
          </a:xfrm>
        </p:spPr>
        <p:txBody>
          <a:bodyPr anchor="ctr" anchorCtr="1">
            <a:normAutofit lnSpcReduction="10000"/>
          </a:bodyPr>
          <a:lstStyle/>
          <a:p>
            <a:r>
              <a:rPr kumimoji="1" lang="en-US" altLang="ko-KR" dirty="0" smtClean="0"/>
              <a:t> RNN </a:t>
            </a:r>
            <a:r>
              <a:rPr kumimoji="1" lang="ko-KR" altLang="en-US" dirty="0" smtClean="0"/>
              <a:t>이 아닌 다층신경망</a:t>
            </a:r>
            <a:endParaRPr kumimoji="1" lang="en-US" altLang="ko-KR" dirty="0" smtClean="0"/>
          </a:p>
          <a:p>
            <a:r>
              <a:rPr kumimoji="1" lang="en-US" altLang="ko-KR" dirty="0" smtClean="0"/>
              <a:t>(feed forward network)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2085198"/>
            <a:ext cx="5183188" cy="823912"/>
          </a:xfrm>
        </p:spPr>
        <p:txBody>
          <a:bodyPr anchor="ctr" anchorCtr="1"/>
          <a:lstStyle/>
          <a:p>
            <a:r>
              <a:rPr kumimoji="1" lang="en-US" altLang="ko-KR" dirty="0" smtClean="0"/>
              <a:t>RNN</a:t>
            </a:r>
            <a:endParaRPr kumimoji="1"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32298"/>
            <a:ext cx="5183188" cy="2488018"/>
          </a:xfr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7" y="3232298"/>
            <a:ext cx="4487752" cy="274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43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(4)</a:t>
            </a:r>
            <a:r>
              <a:rPr kumimoji="1" lang="ko-KR" altLang="en-US" dirty="0"/>
              <a:t> 미세먼지 오염도</a:t>
            </a:r>
            <a:r>
              <a:rPr kumimoji="1" lang="en-US" altLang="ko-KR" dirty="0"/>
              <a:t>-</a:t>
            </a:r>
            <a:r>
              <a:rPr kumimoji="1" lang="ko-KR" altLang="en-US" dirty="0"/>
              <a:t>발생요인 패턴분석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중요 요인을 파악하는 다양한 기계학습 기법을 활용하여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미세먼지 오염 발생 요인 파악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기계학습 활용 인과관계 파악 방법론의 환경연구 적용 가능성 탐색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변수 선택법</a:t>
            </a:r>
            <a:r>
              <a:rPr kumimoji="1" lang="en-US" altLang="ko-KR" dirty="0"/>
              <a:t>(Variable selection), Decision Tree, Random forest  </a:t>
            </a:r>
            <a:r>
              <a:rPr kumimoji="1" lang="ko-KR" altLang="en-US" dirty="0"/>
              <a:t>등 다양한 인과 파악 방법론 활용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변수 선택법</a:t>
            </a:r>
            <a:r>
              <a:rPr kumimoji="1" lang="en-US" altLang="ko-KR" dirty="0"/>
              <a:t>:  Ridge Regression, Lasso Regression </a:t>
            </a:r>
            <a:r>
              <a:rPr kumimoji="1" lang="ko-KR" altLang="en-US" dirty="0"/>
              <a:t>등 최적의 </a:t>
            </a:r>
            <a:r>
              <a:rPr kumimoji="1" lang="ko-KR" altLang="en-US" dirty="0" err="1"/>
              <a:t>변인을</a:t>
            </a:r>
            <a:r>
              <a:rPr kumimoji="1" lang="ko-KR" altLang="en-US" dirty="0"/>
              <a:t> 파악하여 </a:t>
            </a:r>
            <a:r>
              <a:rPr kumimoji="1" lang="ko-KR" altLang="en-US" dirty="0" err="1"/>
              <a:t>과적합</a:t>
            </a:r>
            <a:r>
              <a:rPr kumimoji="1" lang="en-US" altLang="ko-KR" dirty="0"/>
              <a:t>(Overfitting)</a:t>
            </a:r>
            <a:r>
              <a:rPr kumimoji="1" lang="ko-KR" altLang="en-US" dirty="0"/>
              <a:t>을 방지하는 방법론 적용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Decision Tree: </a:t>
            </a:r>
            <a:r>
              <a:rPr kumimoji="1" lang="ko-KR" altLang="en-US" dirty="0"/>
              <a:t>모형의 결과를 예측할 수 있는 요인들의 임계치를 파악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Random Forest: Decision Tree </a:t>
            </a:r>
            <a:r>
              <a:rPr kumimoji="1" lang="ko-KR" altLang="en-US" dirty="0"/>
              <a:t>모형의 예측력을 향상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다수의  </a:t>
            </a:r>
            <a:r>
              <a:rPr kumimoji="1" lang="en-US" altLang="ko-KR" dirty="0"/>
              <a:t>Decision Tree </a:t>
            </a:r>
            <a:r>
              <a:rPr kumimoji="1" lang="ko-KR" altLang="en-US" dirty="0"/>
              <a:t>모형의 </a:t>
            </a:r>
            <a:r>
              <a:rPr kumimoji="1" lang="en-US" altLang="ko-KR" dirty="0" smtClean="0"/>
              <a:t>ensemble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활용 </a:t>
            </a:r>
            <a:r>
              <a:rPr kumimoji="1" lang="en-US" altLang="ko-KR" dirty="0"/>
              <a:t>+ 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Tree</a:t>
            </a:r>
            <a:r>
              <a:rPr kumimoji="1" lang="ko-KR" altLang="en-US" dirty="0"/>
              <a:t>의 임계치 결정 요인의 과적합억제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14786" y="730796"/>
          <a:ext cx="8208912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656184"/>
                <a:gridCol w="43924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변수 분류</a:t>
                      </a:r>
                      <a:endParaRPr lang="ko-KR" alt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변수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발생원인 변수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직접 발생 원인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NOx, </a:t>
                      </a:r>
                      <a:r>
                        <a:rPr lang="en-US" altLang="ko-KR" sz="1600" dirty="0" err="1" smtClean="0"/>
                        <a:t>SOx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등</a:t>
                      </a:r>
                      <a:endParaRPr lang="ko-KR" altLang="en-US" sz="1600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간접 발생 원인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VOCs, O3, NH3, </a:t>
                      </a:r>
                      <a:r>
                        <a:rPr lang="ko-KR" altLang="en-US" sz="1600" dirty="0" err="1" smtClean="0"/>
                        <a:t>빛에너지</a:t>
                      </a:r>
                      <a:r>
                        <a:rPr lang="ko-KR" altLang="en-US" sz="1600" dirty="0" smtClean="0"/>
                        <a:t> 등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기후기상요인 변수</a:t>
                      </a:r>
                      <a:endParaRPr lang="en-US" altLang="ko-KR" sz="16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기온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기압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강수량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바람 등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사회경제적 변수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인구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인구밀도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가계 소득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난방비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등</a:t>
                      </a:r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대기오염 배출 사업장</a:t>
                      </a:r>
                      <a:r>
                        <a:rPr lang="ko-KR" altLang="en-US" sz="1600" baseline="0" dirty="0" smtClean="0"/>
                        <a:t> 및 배출량 정보</a:t>
                      </a:r>
                      <a:r>
                        <a:rPr lang="ko-KR" altLang="en-US" sz="1600" dirty="0" smtClean="0"/>
                        <a:t> 등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외부요인 변수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중국 동북부 미세먼지 농도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황사발생일수 등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005261" y="3603962"/>
          <a:ext cx="8208912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3816424"/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데이터 출처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변수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기상청 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국가기후데이터센터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http://sts.kma.go.kr/jsp/home/contents/main/main.do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기후기상요인 변수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기상자료개방포털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https://data.kma.go.kr/cmmn/main.do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에어코리아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http://www.airkorea.or.kr/index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발생원인 변수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국가통계포털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http://kosis.kr/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사회경제적 변수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환경공간정보서비스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https://egis.me.go.kr/main.do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World Air Quality Index Sitemap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http://aqicn.org/map/china/kr/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외부요인 변수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75520" y="26064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미세먼지 발생요인 패턴 분석을 위한 변수 선정 및 데이터 출처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3298" y="3184609"/>
            <a:ext cx="3816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▶ 변수는 문헌분석을 통해 향후 추가 혹은 제거될 수 있음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3552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변수선택법</a:t>
            </a:r>
            <a:r>
              <a:rPr lang="en-US" altLang="ko-KR" dirty="0"/>
              <a:t> :</a:t>
            </a:r>
            <a:r>
              <a:rPr lang="ko-KR" altLang="en-US" dirty="0"/>
              <a:t> 변수의 수에 </a:t>
            </a:r>
            <a:r>
              <a:rPr lang="en-US" altLang="ko-KR" dirty="0"/>
              <a:t>penalty </a:t>
            </a:r>
            <a:r>
              <a:rPr lang="ko-KR" altLang="en-US" dirty="0"/>
              <a:t>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466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Ridge </a:t>
            </a:r>
            <a:r>
              <a:rPr lang="en-US" altLang="ko-KR" dirty="0" err="1" smtClean="0"/>
              <a:t>Regreesion</a:t>
            </a:r>
            <a:r>
              <a:rPr lang="en-US" altLang="ko-KR" dirty="0"/>
              <a:t>, Lasso Regression: </a:t>
            </a:r>
            <a:r>
              <a:rPr lang="ko-KR" altLang="en-US" dirty="0"/>
              <a:t>추정 </a:t>
            </a:r>
            <a:r>
              <a:rPr lang="ko-KR" altLang="en-US" dirty="0" err="1"/>
              <a:t>모수의</a:t>
            </a:r>
            <a:r>
              <a:rPr lang="ko-KR" altLang="en-US" dirty="0"/>
              <a:t> </a:t>
            </a:r>
            <a:r>
              <a:rPr lang="en-US" altLang="ko-KR" dirty="0"/>
              <a:t>Norm </a:t>
            </a:r>
            <a:r>
              <a:rPr lang="ko-KR" altLang="en-US" dirty="0"/>
              <a:t>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페널티를 부과하는 항목을 비용함수에 포함</a:t>
            </a:r>
            <a:endParaRPr lang="en-US" altLang="ko-KR" dirty="0"/>
          </a:p>
          <a:p>
            <a:pPr lvl="1"/>
            <a:r>
              <a:rPr lang="en-US" altLang="ko-KR" dirty="0" err="1"/>
              <a:t>Rigde</a:t>
            </a:r>
            <a:r>
              <a:rPr lang="en-US" altLang="ko-KR" dirty="0"/>
              <a:t> Regression </a:t>
            </a:r>
            <a:r>
              <a:rPr lang="ko-KR" altLang="en-US" dirty="0"/>
              <a:t>은 </a:t>
            </a:r>
            <a:r>
              <a:rPr lang="en-US" altLang="ko-KR" dirty="0"/>
              <a:t>L2 norm, Lasso Regression</a:t>
            </a:r>
            <a:r>
              <a:rPr lang="ko-KR" altLang="en-US" dirty="0"/>
              <a:t>은 </a:t>
            </a:r>
            <a:r>
              <a:rPr lang="en-US" altLang="ko-KR" dirty="0"/>
              <a:t>L1 norm</a:t>
            </a:r>
            <a:r>
              <a:rPr lang="ko-KR" altLang="en-US" dirty="0"/>
              <a:t>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71" y="3404062"/>
            <a:ext cx="8494088" cy="290114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2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연구 일반</a:t>
            </a:r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7" y="365125"/>
            <a:ext cx="11047861" cy="1325563"/>
          </a:xfrm>
        </p:spPr>
        <p:txBody>
          <a:bodyPr/>
          <a:lstStyle/>
          <a:p>
            <a:r>
              <a:rPr lang="en-US" altLang="ko-KR" dirty="0"/>
              <a:t>Decision Tree: </a:t>
            </a:r>
            <a:r>
              <a:rPr lang="ko-KR" altLang="en-US" dirty="0"/>
              <a:t>결과 구분 변인 임계치 파악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4351338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902" y="1825625"/>
            <a:ext cx="5761767" cy="4433859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845" y="365125"/>
            <a:ext cx="11402703" cy="1325563"/>
          </a:xfrm>
        </p:spPr>
        <p:txBody>
          <a:bodyPr/>
          <a:lstStyle/>
          <a:p>
            <a:r>
              <a:rPr lang="en-US" altLang="ko-KR" dirty="0"/>
              <a:t> Random</a:t>
            </a:r>
            <a:r>
              <a:rPr lang="ko-KR" altLang="en-US" dirty="0"/>
              <a:t> </a:t>
            </a:r>
            <a:r>
              <a:rPr lang="en-US" altLang="ko-KR" dirty="0"/>
              <a:t>Forest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Decision</a:t>
            </a:r>
            <a:r>
              <a:rPr lang="ko-KR" altLang="en-US" dirty="0"/>
              <a:t> </a:t>
            </a:r>
            <a:r>
              <a:rPr lang="en-US" altLang="ko-KR" dirty="0"/>
              <a:t>Tree </a:t>
            </a:r>
            <a:r>
              <a:rPr lang="en-US" altLang="ko-KR" dirty="0" smtClean="0"/>
              <a:t>ensemble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70116"/>
            <a:ext cx="5181600" cy="4156364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 Decision Tree</a:t>
            </a:r>
            <a:r>
              <a:rPr lang="ko-KR" altLang="en-US" dirty="0"/>
              <a:t>의 예측력 제고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Decision Tree</a:t>
            </a:r>
            <a:r>
              <a:rPr lang="ko-KR" altLang="en-US" dirty="0" smtClean="0"/>
              <a:t>는 과적합</a:t>
            </a:r>
            <a:r>
              <a:rPr lang="en-US" altLang="ko-KR" dirty="0" smtClean="0"/>
              <a:t>(Overfitting)</a:t>
            </a:r>
            <a:r>
              <a:rPr lang="ko-KR" altLang="en-US" dirty="0" smtClean="0"/>
              <a:t>에 따른 예측력 저하 문제에 취약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복수의  </a:t>
            </a:r>
            <a:r>
              <a:rPr lang="en-US" altLang="ko-KR" dirty="0"/>
              <a:t>Tree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각각의 </a:t>
            </a:r>
            <a:r>
              <a:rPr lang="en-US" altLang="ko-KR" dirty="0"/>
              <a:t>Tree </a:t>
            </a:r>
            <a:r>
              <a:rPr lang="ko-KR" altLang="en-US" dirty="0"/>
              <a:t>내에서 변수 선택법 등을 활용하여 최적 조합을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Tree</a:t>
            </a:r>
            <a:r>
              <a:rPr lang="ko-KR" altLang="en-US" dirty="0"/>
              <a:t>의 추정 결과를 종합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(4) </a:t>
            </a:r>
            <a:r>
              <a:rPr kumimoji="1" lang="ko-KR" altLang="en-US" dirty="0"/>
              <a:t>환경분야 빅데이터 수집방법연구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932622" cy="415954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ko-KR" dirty="0"/>
              <a:t>KEI </a:t>
            </a:r>
            <a:r>
              <a:rPr kumimoji="1" lang="ko-KR" altLang="en-US" dirty="0"/>
              <a:t>및 유관기관 보유 자료 수집</a:t>
            </a:r>
            <a:r>
              <a:rPr kumimoji="1" lang="en-US" altLang="ko-KR" dirty="0"/>
              <a:t>-</a:t>
            </a:r>
            <a:r>
              <a:rPr kumimoji="1" lang="ko-KR" altLang="en-US" dirty="0"/>
              <a:t>가공 방안 연구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가공법 및 제공형태</a:t>
            </a:r>
            <a:r>
              <a:rPr kumimoji="1" lang="en-US" altLang="ko-KR" dirty="0"/>
              <a:t>(</a:t>
            </a:r>
            <a:r>
              <a:rPr kumimoji="1" lang="ko-KR" altLang="en-US" dirty="0"/>
              <a:t>파일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DB, API)</a:t>
            </a:r>
            <a:r>
              <a:rPr kumimoji="1" lang="ko-KR" altLang="en-US" dirty="0"/>
              <a:t>의 다양성으로 인한 연구목적 데이터 수집의 어려움을 극복하는 방안을 고민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자료 수집 전용 </a:t>
            </a:r>
            <a:r>
              <a:rPr kumimoji="1" lang="en-US" altLang="ko-KR" dirty="0"/>
              <a:t>S/W  ELK (</a:t>
            </a:r>
            <a:r>
              <a:rPr kumimoji="1" lang="en-US" altLang="ko-KR" dirty="0" err="1"/>
              <a:t>ElasticSearch</a:t>
            </a:r>
            <a:r>
              <a:rPr kumimoji="1" lang="en-US" altLang="ko-KR" dirty="0"/>
              <a:t> + </a:t>
            </a:r>
            <a:r>
              <a:rPr kumimoji="1" lang="en-US" altLang="ko-KR" dirty="0" err="1"/>
              <a:t>LogStasch</a:t>
            </a:r>
            <a:r>
              <a:rPr kumimoji="1" lang="en-US" altLang="ko-KR" dirty="0"/>
              <a:t> + </a:t>
            </a:r>
            <a:r>
              <a:rPr kumimoji="1" lang="en-US" altLang="ko-KR" dirty="0" err="1"/>
              <a:t>Kibana</a:t>
            </a:r>
            <a:r>
              <a:rPr kumimoji="1" lang="en-US" altLang="ko-KR" dirty="0"/>
              <a:t>)  </a:t>
            </a:r>
            <a:r>
              <a:rPr kumimoji="1" lang="ko-KR" altLang="en-US" dirty="0"/>
              <a:t>활용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Rvest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Rcurl</a:t>
            </a:r>
            <a:r>
              <a:rPr kumimoji="1" lang="en-US" altLang="ko-KR" dirty="0"/>
              <a:t> ( R ), </a:t>
            </a:r>
            <a:r>
              <a:rPr kumimoji="1" lang="en-US" altLang="ko-KR" dirty="0" err="1"/>
              <a:t>BeatifulSoap</a:t>
            </a:r>
            <a:r>
              <a:rPr kumimoji="1" lang="en-US" altLang="ko-KR" dirty="0"/>
              <a:t> (</a:t>
            </a:r>
            <a:r>
              <a:rPr kumimoji="1" lang="en-US" altLang="ko-KR" dirty="0" err="1"/>
              <a:t>phython</a:t>
            </a:r>
            <a:r>
              <a:rPr kumimoji="1" lang="en-US" altLang="ko-KR" dirty="0"/>
              <a:t>) </a:t>
            </a:r>
            <a:r>
              <a:rPr kumimoji="1" lang="ko-KR" altLang="en-US" dirty="0"/>
              <a:t>등 웹 게시물을 자료 형태로 읽을 수 있는 </a:t>
            </a:r>
            <a:r>
              <a:rPr kumimoji="1" lang="en-US" altLang="ko-KR" dirty="0"/>
              <a:t>package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 </a:t>
            </a:r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기존 자료의 추출</a:t>
            </a:r>
            <a:r>
              <a:rPr kumimoji="1" lang="en-US" altLang="ko-KR" dirty="0"/>
              <a:t>-</a:t>
            </a:r>
            <a:r>
              <a:rPr kumimoji="1" lang="ko-KR" altLang="en-US" dirty="0"/>
              <a:t>집적 과정 개발 및 결과물을 </a:t>
            </a:r>
            <a:r>
              <a:rPr kumimoji="1" lang="en-US" altLang="ko-KR" dirty="0"/>
              <a:t>Open source DBMS</a:t>
            </a:r>
            <a:r>
              <a:rPr kumimoji="1" lang="ko-KR" altLang="en-US" dirty="0"/>
              <a:t>로 축적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정적 데이터 사례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건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파일 형태 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대기오염물 배출</a:t>
            </a:r>
            <a:r>
              <a:rPr kumimoji="1" lang="en-US" altLang="ko-KR" dirty="0"/>
              <a:t>(</a:t>
            </a:r>
            <a:r>
              <a:rPr kumimoji="1" lang="ko-KR" altLang="en-US" dirty="0"/>
              <a:t>한국환경산업기술원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.XLS</a:t>
            </a:r>
          </a:p>
          <a:p>
            <a:pPr lvl="1"/>
            <a:r>
              <a:rPr kumimoji="1" lang="ko-KR" altLang="en-US" dirty="0"/>
              <a:t>동적 데이터 사례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건</a:t>
            </a:r>
            <a:r>
              <a:rPr kumimoji="1" lang="en-US" altLang="ko-KR" dirty="0"/>
              <a:t>:</a:t>
            </a:r>
            <a:r>
              <a:rPr kumimoji="1" lang="ko-KR" altLang="en-US" dirty="0"/>
              <a:t>  실시간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주기적 </a:t>
            </a:r>
            <a:r>
              <a:rPr kumimoji="1" lang="en-US" altLang="ko-KR" dirty="0"/>
              <a:t>update </a:t>
            </a:r>
            <a:r>
              <a:rPr kumimoji="1" lang="ko-KR" altLang="en-US" dirty="0"/>
              <a:t>자료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농업기상정보시스템 </a:t>
            </a:r>
            <a:r>
              <a:rPr kumimoji="1" lang="en-US" altLang="ko-KR" dirty="0"/>
              <a:t>(</a:t>
            </a:r>
            <a:r>
              <a:rPr kumimoji="1" lang="ko-KR" altLang="en-US" dirty="0"/>
              <a:t>국립농업과학원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 API </a:t>
            </a:r>
          </a:p>
          <a:p>
            <a:pPr lvl="1"/>
            <a:r>
              <a:rPr kumimoji="1" lang="ko-KR" altLang="en-US" dirty="0"/>
              <a:t>공간정보 기반 웹서비스 데이터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건</a:t>
            </a:r>
            <a:r>
              <a:rPr kumimoji="1" lang="en-US" altLang="ko-KR" dirty="0"/>
              <a:t> : Web DB </a:t>
            </a:r>
            <a:r>
              <a:rPr kumimoji="1" lang="ko-KR" altLang="en-US" dirty="0"/>
              <a:t>형태 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민간서비스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다방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JSON, HTML, XML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OPEN API </a:t>
            </a:r>
            <a:r>
              <a:rPr kumimoji="1" lang="ko-KR" altLang="en-US" dirty="0"/>
              <a:t>자료 수집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 anchor="ctr" anchorCtr="0"/>
          <a:lstStyle/>
          <a:p>
            <a:pPr algn="ctr"/>
            <a:r>
              <a:rPr lang="ko-KR" altLang="en-US"/>
              <a:t>농업기상정보 서비스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1532" y="2715904"/>
            <a:ext cx="4524507" cy="3517711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 anchor="ctr" anchorCtr="0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농업기상정보 서비스 구조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15904"/>
            <a:ext cx="5183188" cy="3568339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공간정보 기반 웹서비스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직방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7059"/>
            <a:ext cx="9313318" cy="504471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4. </a:t>
            </a:r>
            <a:r>
              <a:rPr kumimoji="1" lang="ko-KR" altLang="en-US" dirty="0" smtClean="0"/>
              <a:t>사업관리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기간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인력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예산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4"/>
            <a:ext cx="10450484" cy="4059787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기간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dirty="0" smtClean="0"/>
              <a:t>년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일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dirty="0" smtClean="0"/>
              <a:t>년 </a:t>
            </a:r>
            <a:r>
              <a:rPr kumimoji="1" lang="en-US" altLang="ko-KR" dirty="0" smtClean="0"/>
              <a:t>12</a:t>
            </a:r>
            <a:r>
              <a:rPr kumimoji="1" lang="ko-KR" altLang="en-US" dirty="0" smtClean="0"/>
              <a:t>월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인력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박사급 연구원 </a:t>
            </a:r>
            <a:r>
              <a:rPr kumimoji="1" lang="en-US" altLang="ko-KR" dirty="0"/>
              <a:t>2</a:t>
            </a:r>
            <a:r>
              <a:rPr kumimoji="1" lang="ko-KR" altLang="en-US" dirty="0" smtClean="0"/>
              <a:t>명</a:t>
            </a:r>
            <a:r>
              <a:rPr kumimoji="1" lang="en-US" altLang="ko-KR" dirty="0" smtClean="0"/>
              <a:t>(1</a:t>
            </a:r>
            <a:r>
              <a:rPr kumimoji="1" lang="ko-KR" altLang="en-US" dirty="0" smtClean="0"/>
              <a:t>명 원외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전문원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연구 보조인력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명 투입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박사급 연구원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명 채용 예정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예산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억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백만 원 책정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위탁연구비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천 만원 책정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딥러닝을 활용한 환경리스크 예측</a:t>
            </a:r>
            <a:r>
              <a:rPr kumimoji="1" lang="en-US" altLang="ko-KR" dirty="0" smtClean="0"/>
              <a:t>’</a:t>
            </a:r>
          </a:p>
          <a:p>
            <a:pPr lvl="2"/>
            <a:r>
              <a:rPr kumimoji="1" lang="ko-KR" altLang="en-US" dirty="0" smtClean="0"/>
              <a:t>위탁과제 책임자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한국 산업기술대학교 이동현 교수 </a:t>
            </a:r>
            <a:endParaRPr kumimoji="1" lang="en-US" altLang="ko-KR" dirty="0" smtClean="0"/>
          </a:p>
          <a:p>
            <a:pPr lvl="2"/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연구진 구성</a:t>
            </a:r>
            <a:endParaRPr kumimoji="1" lang="ko-KR" altLang="en-US" dirty="0"/>
          </a:p>
        </p:txBody>
      </p:sp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71213"/>
              </p:ext>
            </p:extLst>
          </p:nvPr>
        </p:nvGraphicFramePr>
        <p:xfrm>
          <a:off x="838200" y="1529542"/>
          <a:ext cx="972727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1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75120"/>
              </a:tblGrid>
              <a:tr h="3334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강성원 </a:t>
                      </a:r>
                      <a:r>
                        <a:rPr lang="ko-KR" altLang="en-US" sz="1400" dirty="0"/>
                        <a:t>연구위원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책임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과제 총괄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빅데이터 연구 방법론 활용방안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7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한국진 전문원</a:t>
                      </a:r>
                      <a:endParaRPr lang="en-US" altLang="ko-KR" sz="1400" dirty="0" smtClean="0"/>
                    </a:p>
                    <a:p>
                      <a:pPr latinLnBrk="1"/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400" dirty="0" smtClean="0"/>
                        <a:t>-</a:t>
                      </a:r>
                      <a:r>
                        <a:rPr kumimoji="1" lang="ko-KR" altLang="en-US" sz="1400" dirty="0" smtClean="0"/>
                        <a:t>  환경분야 빅데이터 수집방법연구</a:t>
                      </a:r>
                      <a:endParaRPr lang="ko-KR" altLang="en-US" sz="1400" dirty="0"/>
                    </a:p>
                  </a:txBody>
                  <a:tcPr/>
                </a:tc>
              </a:tr>
              <a:tr h="277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이동현 한국산업기술대 교수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위탁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400" dirty="0" smtClean="0"/>
                        <a:t>-</a:t>
                      </a:r>
                      <a:r>
                        <a:rPr kumimoji="1" lang="ko-KR" altLang="en-US" sz="1400" dirty="0" smtClean="0"/>
                        <a:t>  딥러닝을 활용한 환경리스크 예측</a:t>
                      </a:r>
                      <a:endParaRPr lang="ko-KR" altLang="en-US" sz="1400" dirty="0"/>
                    </a:p>
                  </a:txBody>
                  <a:tcPr/>
                </a:tc>
              </a:tr>
              <a:tr h="277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강선아 위촉연구원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-</a:t>
                      </a:r>
                      <a:r>
                        <a:rPr lang="ko-KR" altLang="en-US" sz="1400" dirty="0" smtClean="0"/>
                        <a:t>  </a:t>
                      </a:r>
                      <a:r>
                        <a:rPr kumimoji="1" lang="ko-KR" altLang="en-US" sz="1400" dirty="0" smtClean="0"/>
                        <a:t>기후변화에 따른 전염성 질병 예측</a:t>
                      </a:r>
                      <a:endParaRPr lang="ko-KR" altLang="en-US" sz="1400" dirty="0"/>
                    </a:p>
                  </a:txBody>
                  <a:tcPr/>
                </a:tc>
              </a:tr>
              <a:tr h="3029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김도연 위촉연구원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400" dirty="0" smtClean="0"/>
                        <a:t>텍스트 마이닝 이용 </a:t>
                      </a:r>
                      <a:r>
                        <a:rPr kumimoji="1" lang="en-US" altLang="ko-KR" sz="1400" dirty="0" smtClean="0"/>
                        <a:t>KEI  </a:t>
                      </a:r>
                      <a:r>
                        <a:rPr kumimoji="1" lang="ko-KR" altLang="en-US" sz="1400" dirty="0" smtClean="0"/>
                        <a:t>연구동향 분석</a:t>
                      </a:r>
                    </a:p>
                  </a:txBody>
                  <a:tcPr/>
                </a:tc>
              </a:tr>
              <a:tr h="3029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김진형 연구원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kumimoji="1" lang="ko-KR" altLang="en-US" sz="1400" dirty="0" smtClean="0"/>
                        <a:t>미세먼지 오염도</a:t>
                      </a:r>
                      <a:r>
                        <a:rPr kumimoji="1" lang="en-US" altLang="ko-KR" sz="1400" dirty="0" smtClean="0"/>
                        <a:t>- </a:t>
                      </a:r>
                      <a:r>
                        <a:rPr kumimoji="1" lang="ko-KR" altLang="en-US" sz="1400" dirty="0" smtClean="0"/>
                        <a:t>발생요인 패턴 분석 </a:t>
                      </a:r>
                      <a:endParaRPr kumimoji="1" lang="en-US" altLang="ko-KR" sz="14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kumimoji="1" lang="ko-KR" altLang="en-US" sz="1400" dirty="0" smtClean="0"/>
                        <a:t>분석 결과 온라인 출판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보고서 목차 및 작업계획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578063"/>
              </p:ext>
            </p:extLst>
          </p:nvPr>
        </p:nvGraphicFramePr>
        <p:xfrm>
          <a:off x="292608" y="1536191"/>
          <a:ext cx="11061198" cy="51062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21445"/>
                <a:gridCol w="4901403"/>
                <a:gridCol w="503835"/>
                <a:gridCol w="503835"/>
                <a:gridCol w="503835"/>
                <a:gridCol w="503835"/>
                <a:gridCol w="503835"/>
                <a:gridCol w="503835"/>
                <a:gridCol w="503835"/>
                <a:gridCol w="503835"/>
                <a:gridCol w="503835"/>
                <a:gridCol w="503835"/>
              </a:tblGrid>
              <a:tr h="39153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월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r>
                        <a:rPr lang="ko-KR" altLang="en-US" sz="1400" u="none" strike="noStrike" dirty="0">
                          <a:effectLst/>
                        </a:rPr>
                        <a:t>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1. </a:t>
                      </a:r>
                      <a:r>
                        <a:rPr lang="ko-KR" altLang="en-US" sz="1400" u="none" strike="noStrike" dirty="0">
                          <a:effectLst/>
                        </a:rPr>
                        <a:t>서론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>
                          <a:effectLst/>
                        </a:rPr>
                        <a:t>1) </a:t>
                      </a:r>
                      <a:r>
                        <a:rPr lang="ko-KR" altLang="en-US" sz="1400" u="none" strike="noStrike" dirty="0">
                          <a:effectLst/>
                        </a:rPr>
                        <a:t>필요성 및 연구 목적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2) 선행연구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>
                          <a:effectLst/>
                        </a:rPr>
                        <a:t>3)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연구내용 및 방법론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4) 본문 내용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2.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환경연구와 빅데이터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dirty="0" smtClean="0">
                          <a:effectLst/>
                        </a:rPr>
                        <a:t>빅데이터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 방법론 활용방안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강성원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</a:tr>
              <a:tr h="391531">
                <a:tc rowSpan="5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smtClean="0">
                          <a:effectLst/>
                        </a:rPr>
                        <a:t>3.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환경 빅데이터 연구</a:t>
                      </a:r>
                      <a:endParaRPr lang="ko-KR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1) </a:t>
                      </a:r>
                      <a:r>
                        <a:rPr lang="ko-KR" altLang="en-US" sz="1400" u="none" strike="noStrike" dirty="0">
                          <a:effectLst/>
                        </a:rPr>
                        <a:t>딥러닝을 활용한 환경리스크 예측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이동현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후속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조치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251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2)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기후변화에 따른 전염성 질병 예측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강선아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3) </a:t>
                      </a:r>
                      <a:r>
                        <a:rPr lang="ko-KR" altLang="en-US" sz="1400" u="none" strike="noStrike" dirty="0">
                          <a:effectLst/>
                        </a:rPr>
                        <a:t>텍스트 마이닝 이용 </a:t>
                      </a:r>
                      <a:r>
                        <a:rPr lang="en-US" altLang="ko-KR" sz="1400" u="none" strike="noStrike" dirty="0">
                          <a:effectLst/>
                        </a:rPr>
                        <a:t>KEI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연구동향 분석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김도연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4) </a:t>
                      </a:r>
                      <a:r>
                        <a:rPr lang="ko-KR" altLang="en-US" sz="1400" u="none" strike="noStrike" dirty="0">
                          <a:effectLst/>
                        </a:rPr>
                        <a:t>미세먼지 오염도</a:t>
                      </a:r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r>
                        <a:rPr lang="ko-KR" altLang="en-US" sz="1400" u="none" strike="noStrike" dirty="0">
                          <a:effectLst/>
                        </a:rPr>
                        <a:t>발생요인 패턴 분석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김진형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5)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환경분야 빅데이터 수집 방법론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한국진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53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4. </a:t>
                      </a:r>
                      <a:r>
                        <a:rPr lang="ko-KR" altLang="en-US" sz="1400" u="none" strike="noStrike" dirty="0">
                          <a:effectLst/>
                        </a:rPr>
                        <a:t>요약 및 시사점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1) 연구결과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53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2) 시사점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8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연구관리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 </a:t>
            </a:r>
            <a:r>
              <a:rPr kumimoji="1" lang="en-US" altLang="ko-KR" dirty="0" smtClean="0"/>
              <a:t>Team Seminar </a:t>
            </a:r>
            <a:r>
              <a:rPr kumimoji="1" lang="ko-KR" altLang="en-US" dirty="0" smtClean="0"/>
              <a:t>중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회 세부과제 연구상황 공유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일정 및 결과물을 자문위원진과 실시간으로 공유할 수 있는 온라인 공간 마련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회 </a:t>
            </a:r>
            <a:r>
              <a:rPr kumimoji="1" lang="en-US" altLang="ko-KR" dirty="0" smtClean="0"/>
              <a:t>Machine Learning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Study</a:t>
            </a:r>
            <a:r>
              <a:rPr kumimoji="1" lang="ko-KR" altLang="en-US" dirty="0" smtClean="0"/>
              <a:t>를 실시하여 연구능력을 함양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Working paper </a:t>
            </a:r>
            <a:r>
              <a:rPr kumimoji="1" lang="ko-KR" altLang="en-US" dirty="0" smtClean="0"/>
              <a:t>상태의 중간 산출물을 온라인에 게시하여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피드백 기회를 확대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개관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807290"/>
              </p:ext>
            </p:extLst>
          </p:nvPr>
        </p:nvGraphicFramePr>
        <p:xfrm>
          <a:off x="838200" y="1531385"/>
          <a:ext cx="10141529" cy="499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4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65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624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5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연구성격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일반사업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연구형</a:t>
                      </a:r>
                      <a:r>
                        <a:rPr lang="en-US" altLang="ko-KR" sz="1400" dirty="0"/>
                        <a:t>),</a:t>
                      </a:r>
                      <a:r>
                        <a:rPr lang="ko-KR" altLang="en-US" sz="1400" dirty="0"/>
                        <a:t> 계속사업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연구기간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2017.1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~2017.12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6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강성원 연구위원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책임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한국진 전문원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김진형 연구원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김도연 위촉연구원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강선아 </a:t>
                      </a:r>
                      <a:r>
                        <a:rPr lang="ko-KR" altLang="en-US" sz="1400" dirty="0" smtClean="0"/>
                        <a:t>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정은혜 위촉연구원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이동현 </a:t>
                      </a:r>
                      <a:r>
                        <a:rPr lang="ko-KR" altLang="en-US" sz="1400" dirty="0" smtClean="0"/>
                        <a:t>한국산업기술대 </a:t>
                      </a:r>
                      <a:r>
                        <a:rPr lang="ko-KR" altLang="en-US" sz="1400" dirty="0"/>
                        <a:t>교수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위탁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자문위원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명수정 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배현주 부연구위원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이명진 부연구위원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338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외부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김종률 과장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환경부 정책총괄과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우석진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명지대학교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강희찬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인천대학교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이성호 박사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한국개발연구원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자문일정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착수자문회의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최종자문회의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4" y="1703039"/>
            <a:ext cx="9412224" cy="48402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dirty="0" smtClean="0">
                <a:solidFill>
                  <a:schemeClr val="bg1"/>
                </a:solidFill>
              </a:rPr>
              <a:t>Team Seminar Plan</a:t>
            </a:r>
            <a:endParaRPr kumimoji="1" lang="en-US" altLang="ko-KR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182368" y="4852416"/>
            <a:ext cx="2036064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88464" y="5260848"/>
            <a:ext cx="2036064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279904" y="4437888"/>
            <a:ext cx="192024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25040" y="5687568"/>
            <a:ext cx="2036064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82671" y="3609385"/>
            <a:ext cx="2663401" cy="3142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54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Study Plan</a:t>
            </a:r>
            <a:endParaRPr kumimoji="1" lang="en-US" altLang="ko-KR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" y="1825624"/>
            <a:ext cx="9924288" cy="4806823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온라인 계시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1930559"/>
            <a:ext cx="10104120" cy="3703320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7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기대효과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/>
          </p:nvPr>
        </p:nvGraphicFramePr>
        <p:xfrm>
          <a:off x="636494" y="719666"/>
          <a:ext cx="105693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설명선 1[L] 5"/>
          <p:cNvSpPr/>
          <p:nvPr/>
        </p:nvSpPr>
        <p:spPr>
          <a:xfrm>
            <a:off x="510986" y="1586753"/>
            <a:ext cx="2991224" cy="612648"/>
          </a:xfrm>
          <a:prstGeom prst="borderCallout1">
            <a:avLst>
              <a:gd name="adj1" fmla="val 99230"/>
              <a:gd name="adj2" fmla="val 47549"/>
              <a:gd name="adj3" fmla="val 220783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(2)</a:t>
            </a:r>
            <a:r>
              <a:rPr kumimoji="1" lang="ko-KR" altLang="en-US" dirty="0"/>
              <a:t> 텍스트 마이닝 이용 </a:t>
            </a:r>
            <a:r>
              <a:rPr kumimoji="1" lang="en-US" altLang="ko-KR" dirty="0"/>
              <a:t>KEI  </a:t>
            </a:r>
            <a:r>
              <a:rPr kumimoji="1" lang="ko-KR" altLang="en-US" dirty="0"/>
              <a:t>연구동향 분석</a:t>
            </a:r>
          </a:p>
        </p:txBody>
      </p:sp>
      <p:sp>
        <p:nvSpPr>
          <p:cNvPr id="2" name="설명선 1[L] 1"/>
          <p:cNvSpPr/>
          <p:nvPr/>
        </p:nvSpPr>
        <p:spPr>
          <a:xfrm>
            <a:off x="2847521" y="4691594"/>
            <a:ext cx="2949389" cy="612648"/>
          </a:xfrm>
          <a:prstGeom prst="borderCallout1">
            <a:avLst>
              <a:gd name="adj1" fmla="val -1735"/>
              <a:gd name="adj2" fmla="val 49591"/>
              <a:gd name="adj3" fmla="val -116492"/>
              <a:gd name="adj4" fmla="val 49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(5)</a:t>
            </a:r>
            <a:r>
              <a:rPr kumimoji="1" lang="ko-KR" altLang="en-US" dirty="0"/>
              <a:t> 환경분야 기초데이터 수집방법연구</a:t>
            </a:r>
          </a:p>
        </p:txBody>
      </p:sp>
      <p:sp>
        <p:nvSpPr>
          <p:cNvPr id="7" name="설명선 1[L] 6"/>
          <p:cNvSpPr/>
          <p:nvPr/>
        </p:nvSpPr>
        <p:spPr>
          <a:xfrm>
            <a:off x="6073589" y="1485072"/>
            <a:ext cx="2211295" cy="612648"/>
          </a:xfrm>
          <a:prstGeom prst="borderCallout1">
            <a:avLst>
              <a:gd name="adj1" fmla="val 99230"/>
              <a:gd name="adj2" fmla="val 47549"/>
              <a:gd name="adj3" fmla="val 227567"/>
              <a:gd name="adj4" fmla="val 47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(1)</a:t>
            </a:r>
            <a:r>
              <a:rPr kumimoji="1" lang="ko-KR" altLang="en-US" dirty="0"/>
              <a:t> 딥러닝을 활용한 환경 리스크 예측 </a:t>
            </a:r>
          </a:p>
        </p:txBody>
      </p:sp>
      <p:sp>
        <p:nvSpPr>
          <p:cNvPr id="8" name="설명선 1[L] 7"/>
          <p:cNvSpPr/>
          <p:nvPr/>
        </p:nvSpPr>
        <p:spPr>
          <a:xfrm>
            <a:off x="6073589" y="4679574"/>
            <a:ext cx="2211295" cy="612648"/>
          </a:xfrm>
          <a:prstGeom prst="borderCallout1">
            <a:avLst>
              <a:gd name="adj1" fmla="val -4662"/>
              <a:gd name="adj2" fmla="val 47549"/>
              <a:gd name="adj3" fmla="val -110287"/>
              <a:gd name="adj4" fmla="val 47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(3)</a:t>
            </a:r>
            <a:r>
              <a:rPr kumimoji="1" lang="ko-KR" altLang="en-US" dirty="0"/>
              <a:t> 기후</a:t>
            </a:r>
            <a:r>
              <a:rPr kumimoji="1" lang="en-US" altLang="ko-KR" dirty="0"/>
              <a:t>-</a:t>
            </a:r>
            <a:r>
              <a:rPr kumimoji="1" lang="ko-KR" altLang="en-US" dirty="0"/>
              <a:t> 건강 데이터 패턴 분석</a:t>
            </a:r>
            <a:endParaRPr kumimoji="1" lang="en-US" altLang="ko-KR" dirty="0"/>
          </a:p>
        </p:txBody>
      </p:sp>
      <p:sp>
        <p:nvSpPr>
          <p:cNvPr id="9" name="설명선 1[L] 8"/>
          <p:cNvSpPr/>
          <p:nvPr/>
        </p:nvSpPr>
        <p:spPr>
          <a:xfrm>
            <a:off x="8611986" y="1485072"/>
            <a:ext cx="2719404" cy="612648"/>
          </a:xfrm>
          <a:prstGeom prst="borderCallout1">
            <a:avLst>
              <a:gd name="adj1" fmla="val 99230"/>
              <a:gd name="adj2" fmla="val 47549"/>
              <a:gd name="adj3" fmla="val 220783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/>
              <a:t>(1)-</a:t>
            </a:r>
            <a:r>
              <a:rPr kumimoji="1" lang="ko-KR" altLang="en-US" dirty="0"/>
              <a:t>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결과 </a:t>
            </a:r>
            <a:endParaRPr kumimoji="1" lang="en-US" altLang="ko-KR" dirty="0"/>
          </a:p>
          <a:p>
            <a:pPr algn="ctr"/>
            <a:r>
              <a:rPr kumimoji="1" lang="en-US" altLang="ko-KR" dirty="0" err="1"/>
              <a:t>github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wordpress</a:t>
            </a:r>
            <a:r>
              <a:rPr kumimoji="1" lang="ko-KR" altLang="en-US" dirty="0"/>
              <a:t> 게시 </a:t>
            </a:r>
          </a:p>
        </p:txBody>
      </p:sp>
      <p:sp>
        <p:nvSpPr>
          <p:cNvPr id="10" name="설명선 1[L] 7"/>
          <p:cNvSpPr/>
          <p:nvPr/>
        </p:nvSpPr>
        <p:spPr>
          <a:xfrm>
            <a:off x="6073589" y="6006289"/>
            <a:ext cx="2390344" cy="612648"/>
          </a:xfrm>
          <a:prstGeom prst="borderCallout1">
            <a:avLst>
              <a:gd name="adj1" fmla="val -4662"/>
              <a:gd name="adj2" fmla="val 47549"/>
              <a:gd name="adj3" fmla="val -109265"/>
              <a:gd name="adj4" fmla="val 47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(4)</a:t>
            </a:r>
            <a:r>
              <a:rPr kumimoji="1" lang="ko-KR" altLang="en-US" dirty="0"/>
              <a:t> 미세먼지 오염도</a:t>
            </a:r>
            <a:r>
              <a:rPr kumimoji="1" lang="en-US" altLang="ko-KR" dirty="0"/>
              <a:t>- </a:t>
            </a:r>
            <a:r>
              <a:rPr kumimoji="1" lang="ko-KR" altLang="en-US" dirty="0"/>
              <a:t>발생요인 패턴 분석 </a:t>
            </a:r>
            <a:endParaRPr kumimoji="1"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빅데이터 분석 적용 사례 및 역량 축적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다양한 빅데이터 연구 방법론 환경연구 적용 가능성 점검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빅데이터 연구 방법론의 장점인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파악 등이 환경 연구∙ 환경 정책 개발에서 활용될 수 </a:t>
            </a:r>
            <a:r>
              <a:rPr kumimoji="1" lang="ko-KR" altLang="en-US"/>
              <a:t>있는지 </a:t>
            </a:r>
            <a:r>
              <a:rPr kumimoji="1" lang="ko-KR" altLang="en-US" smtClean="0"/>
              <a:t>점검</a:t>
            </a:r>
            <a:endParaRPr kumimoji="1" lang="en-US" altLang="ko-KR" smtClean="0"/>
          </a:p>
          <a:p>
            <a:r>
              <a:rPr kumimoji="1" lang="ko-KR" altLang="en-US" dirty="0" smtClean="0"/>
              <a:t>환경 빅데이터 연구 역량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축적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빅데이터 연구 전 단계에 걸쳐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건 이상의 연구 실적 획득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수치자료 분석 알고리듬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개 텍스트자료 분석 알고리듬 구축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딥러닝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Random Forest, Text mining </a:t>
            </a:r>
            <a:r>
              <a:rPr kumimoji="1" lang="ko-KR" altLang="en-US" dirty="0" smtClean="0"/>
              <a:t>알고리듬 각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개 이상 확보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환경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이상 기초데이터 및 환경 사전 베타 버전 구축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연구 과정 및 결과를 공유하여 민간 연구인력과 교류의 기반을 마련</a:t>
            </a:r>
            <a:endParaRPr kumimoji="1"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72425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연구 목적</a:t>
            </a:r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환경 빅데이터 분석 및 서비스 개발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528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빅데이터 방법론 적용 환경연구 개발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500188"/>
            <a:ext cx="10701528" cy="5357812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환경 빅데이터 연구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주제 선정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수집 및 가공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분석  과정에서 빅데이터 연구 기법을 활용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주제선정</a:t>
            </a:r>
            <a:r>
              <a:rPr kumimoji="1" lang="en-US" altLang="ko-KR" dirty="0"/>
              <a:t>:</a:t>
            </a:r>
            <a:r>
              <a:rPr kumimoji="1" lang="ko-KR" altLang="en-US" dirty="0"/>
              <a:t> 텍스트 마이닝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자연언어 분석 기법을 미디어에 적용하여 연구수요 파악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수집 및 가공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Scraping, Crawling </a:t>
            </a:r>
            <a:r>
              <a:rPr kumimoji="1" lang="ko-KR" altLang="en-US" dirty="0"/>
              <a:t>등 온라인 자료 수집 기법을 활용하여 연구자료 확보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분석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시</a:t>
            </a:r>
            <a:r>
              <a:rPr kumimoji="1" lang="en-US" altLang="ko-KR" dirty="0"/>
              <a:t>-</a:t>
            </a:r>
            <a:r>
              <a:rPr kumimoji="1" lang="ko-KR" altLang="en-US" dirty="0"/>
              <a:t>공간 해상도가 높은 패턴 분석 및 예측이 가능한 빅데이터 방법론 적용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전망</a:t>
            </a:r>
            <a:r>
              <a:rPr kumimoji="1" lang="en-US" altLang="ko-KR" dirty="0"/>
              <a:t>]:</a:t>
            </a:r>
            <a:r>
              <a:rPr kumimoji="1" lang="ko-KR" altLang="en-US" dirty="0"/>
              <a:t> 오염원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오염도 결정요인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건강 정보→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공간 해상도 높은 환경위험 예측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정책 설계</a:t>
            </a:r>
            <a:r>
              <a:rPr kumimoji="1" lang="en-US" altLang="ko-KR" dirty="0"/>
              <a:t>]:</a:t>
            </a:r>
            <a:r>
              <a:rPr kumimoji="1" lang="ko-KR" altLang="en-US" dirty="0"/>
              <a:t> 데이터 기반 오염물질 </a:t>
            </a:r>
            <a:r>
              <a:rPr kumimoji="1" lang="en-US" altLang="ko-KR" dirty="0"/>
              <a:t>MRV </a:t>
            </a:r>
            <a:r>
              <a:rPr kumimoji="1" lang="ko-KR" altLang="en-US" dirty="0"/>
              <a:t>시스템 구축  환경 규제 효과성 제고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소리 등 비정형 데이터와 오염도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오염물질 배출량 간의 패턴 파악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정책 평가</a:t>
            </a:r>
            <a:r>
              <a:rPr kumimoji="1" lang="en-US" altLang="ko-KR" dirty="0"/>
              <a:t>]:</a:t>
            </a:r>
            <a:r>
              <a:rPr kumimoji="1" lang="ko-KR" altLang="en-US" dirty="0"/>
              <a:t> 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旣</a:t>
            </a:r>
            <a:r>
              <a:rPr kumimoji="1" lang="en-US" altLang="ko-KR" dirty="0"/>
              <a:t>) </a:t>
            </a:r>
            <a:r>
              <a:rPr kumimoji="1" lang="ko-KR" altLang="en-US" dirty="0"/>
              <a:t>시행 정책수행 지표와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환경위험 지표간 패턴 분석 →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공간 해상도 높은 정책평가</a:t>
            </a:r>
            <a:endParaRPr kumimoji="1"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34506"/>
              </p:ext>
            </p:extLst>
          </p:nvPr>
        </p:nvGraphicFramePr>
        <p:xfrm>
          <a:off x="577127" y="1536661"/>
          <a:ext cx="10860129" cy="48084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7627">
                  <a:extLst>
                    <a:ext uri="{9D8B030D-6E8A-4147-A177-3AD203B41FA5}">
                      <a16:colId xmlns="" xmlns:a16="http://schemas.microsoft.com/office/drawing/2014/main" val="1697934444"/>
                    </a:ext>
                  </a:extLst>
                </a:gridCol>
                <a:gridCol w="1641268">
                  <a:extLst>
                    <a:ext uri="{9D8B030D-6E8A-4147-A177-3AD203B41FA5}">
                      <a16:colId xmlns="" xmlns:a16="http://schemas.microsoft.com/office/drawing/2014/main" val="1439003005"/>
                    </a:ext>
                  </a:extLst>
                </a:gridCol>
                <a:gridCol w="2073164">
                  <a:extLst>
                    <a:ext uri="{9D8B030D-6E8A-4147-A177-3AD203B41FA5}">
                      <a16:colId xmlns="" xmlns:a16="http://schemas.microsoft.com/office/drawing/2014/main" val="3399403429"/>
                    </a:ext>
                  </a:extLst>
                </a:gridCol>
                <a:gridCol w="2906532">
                  <a:extLst>
                    <a:ext uri="{9D8B030D-6E8A-4147-A177-3AD203B41FA5}">
                      <a16:colId xmlns="" xmlns:a16="http://schemas.microsoft.com/office/drawing/2014/main" val="2323968640"/>
                    </a:ext>
                  </a:extLst>
                </a:gridCol>
                <a:gridCol w="1875346">
                  <a:extLst>
                    <a:ext uri="{9D8B030D-6E8A-4147-A177-3AD203B41FA5}">
                      <a16:colId xmlns="" xmlns:a16="http://schemas.microsoft.com/office/drawing/2014/main" val="3975579702"/>
                    </a:ext>
                  </a:extLst>
                </a:gridCol>
                <a:gridCol w="2086192">
                  <a:extLst>
                    <a:ext uri="{9D8B030D-6E8A-4147-A177-3AD203B41FA5}">
                      <a16:colId xmlns="" xmlns:a16="http://schemas.microsoft.com/office/drawing/2014/main" val="4011769312"/>
                    </a:ext>
                  </a:extLst>
                </a:gridCol>
              </a:tblGrid>
              <a:tr h="14424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환경부 조직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baseline="0" dirty="0">
                          <a:effectLst/>
                        </a:rPr>
                        <a:t>빅데이터 연구 주제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415945802"/>
                  </a:ext>
                </a:extLst>
              </a:tr>
              <a:tr h="144247">
                <a:tc row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기획조정실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기획재정담당관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지자체예산소요예측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203507209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창조행정담당관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환경민원</a:t>
                      </a:r>
                      <a:r>
                        <a:rPr lang="en-US" sz="1400" u="none" strike="noStrike" dirty="0">
                          <a:effectLst/>
                        </a:rPr>
                        <a:t>NLP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환경미디어</a:t>
                      </a:r>
                      <a:r>
                        <a:rPr lang="en-US" sz="1400" u="none" strike="noStrike" dirty="0">
                          <a:effectLst/>
                        </a:rPr>
                        <a:t>NLP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822479992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규제개혁법무담당관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환경규제성과패턴분석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규제미디어</a:t>
                      </a:r>
                      <a:r>
                        <a:rPr lang="en-US" sz="1400" u="none" strike="noStrike" dirty="0">
                          <a:effectLst/>
                        </a:rPr>
                        <a:t>NLP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규제소송</a:t>
                      </a:r>
                      <a:r>
                        <a:rPr lang="en-US" sz="1400" u="none" strike="noStrike">
                          <a:effectLst/>
                        </a:rPr>
                        <a:t>NLP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878483863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정보화담당관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환경정보수집알고리듬</a:t>
                      </a:r>
                      <a:r>
                        <a:rPr lang="en-US" altLang="ko-KR" sz="1400" u="none" strike="noStrike" dirty="0">
                          <a:effectLst/>
                        </a:rPr>
                        <a:t>(MRV)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</a:t>
                      </a:r>
                      <a:r>
                        <a:rPr lang="en-US" altLang="ko-KR" sz="1400" u="none" strike="noStrike" dirty="0">
                          <a:effectLst/>
                        </a:rPr>
                        <a:t>IOT</a:t>
                      </a:r>
                      <a:r>
                        <a:rPr lang="ko-KR" altLang="en-US" sz="1400" u="none" strike="noStrike" dirty="0">
                          <a:effectLst/>
                        </a:rPr>
                        <a:t>알고리듬</a:t>
                      </a:r>
                      <a:r>
                        <a:rPr lang="en-US" altLang="ko-KR" sz="1400" u="none" strike="noStrike">
                          <a:effectLst/>
                        </a:rPr>
                        <a:t>(MRV)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4219817470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비상안전담당관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화학사고가능성예측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699254531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국제협력관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해외협력담당관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248659699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지구환경담당관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99270286"/>
                  </a:ext>
                </a:extLst>
              </a:tr>
              <a:tr h="144247">
                <a:tc rowSpan="14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환경정책실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환경정책관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정책총괄과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환경규제성과패턴분석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41426395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환경기술경제과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환경기술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RandD</a:t>
                      </a:r>
                      <a:r>
                        <a:rPr lang="ko-KR" altLang="en-US" sz="1400" u="none" strike="noStrike" dirty="0">
                          <a:effectLst/>
                        </a:rPr>
                        <a:t>성과예측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998998923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환경협력과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920358055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환경산업과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환경산업체기업성과예측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15050624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환경보건정책관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생활환경과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환경민원</a:t>
                      </a:r>
                      <a:r>
                        <a:rPr lang="en-US" sz="1400" u="none" strike="noStrike">
                          <a:effectLst/>
                        </a:rPr>
                        <a:t>NLP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266624254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환경보건관리과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환경성질환유병율예측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001754373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화학물질정책과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화학사고가능성예측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37059907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화학안전과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화학사고가능성예측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4185884598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기후대기정책관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기후대기정책과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기후예측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이상기후현상예측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90730372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기후변화협력과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기후예측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이상기후현상예측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766692826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기후변화대응과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기후예측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이상기후현상예측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719920573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대기관리과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대기오염물질배출량및오염도예측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372334855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교통환경과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교통부문대기오염물질배출량예측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458973494"/>
                  </a:ext>
                </a:extLst>
              </a:tr>
              <a:tr h="14424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신기후체제대응팀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666699089"/>
                  </a:ext>
                </a:extLst>
              </a:tr>
            </a:tbl>
          </a:graphicData>
        </a:graphic>
      </p:graphicFrame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:</a:t>
            </a:r>
            <a:r>
              <a:rPr lang="ko-KR" altLang="en-US" dirty="0"/>
              <a:t> 환경 </a:t>
            </a:r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연구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4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61924"/>
              </p:ext>
            </p:extLst>
          </p:nvPr>
        </p:nvGraphicFramePr>
        <p:xfrm>
          <a:off x="838200" y="1552384"/>
          <a:ext cx="9552709" cy="468392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20757">
                  <a:extLst>
                    <a:ext uri="{9D8B030D-6E8A-4147-A177-3AD203B41FA5}">
                      <a16:colId xmlns="" xmlns:a16="http://schemas.microsoft.com/office/drawing/2014/main" val="1697934444"/>
                    </a:ext>
                  </a:extLst>
                </a:gridCol>
                <a:gridCol w="1934817">
                  <a:extLst>
                    <a:ext uri="{9D8B030D-6E8A-4147-A177-3AD203B41FA5}">
                      <a16:colId xmlns="" xmlns:a16="http://schemas.microsoft.com/office/drawing/2014/main" val="1439003005"/>
                    </a:ext>
                  </a:extLst>
                </a:gridCol>
                <a:gridCol w="2544417">
                  <a:extLst>
                    <a:ext uri="{9D8B030D-6E8A-4147-A177-3AD203B41FA5}">
                      <a16:colId xmlns="" xmlns:a16="http://schemas.microsoft.com/office/drawing/2014/main" val="3399403429"/>
                    </a:ext>
                  </a:extLst>
                </a:gridCol>
                <a:gridCol w="2610162">
                  <a:extLst>
                    <a:ext uri="{9D8B030D-6E8A-4147-A177-3AD203B41FA5}">
                      <a16:colId xmlns="" xmlns:a16="http://schemas.microsoft.com/office/drawing/2014/main" val="2323968640"/>
                    </a:ext>
                  </a:extLst>
                </a:gridCol>
                <a:gridCol w="2042556">
                  <a:extLst>
                    <a:ext uri="{9D8B030D-6E8A-4147-A177-3AD203B41FA5}">
                      <a16:colId xmlns="" xmlns:a16="http://schemas.microsoft.com/office/drawing/2014/main" val="3975579702"/>
                    </a:ext>
                  </a:extLst>
                </a:gridCol>
              </a:tblGrid>
              <a:tr h="26182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환경부 조직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400" u="none" strike="noStrike" baseline="0" dirty="0">
                          <a:effectLst/>
                        </a:rPr>
                        <a:t>빅데이터 연구 주제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415945802"/>
                  </a:ext>
                </a:extLst>
              </a:tr>
              <a:tr h="261828">
                <a:tc row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물환경정책국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물환경정책과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물환경정책과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수질오염도예측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591808301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유역총량과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유역총량과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수질오염도예측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796983397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수생태보전과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수생태보전과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수질오염도예측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02150984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수질관리과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수질관리과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수질오염도예측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하수배출량예측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095139501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상하수도정책관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수도정책과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수자원수요예측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77321210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생활하수과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하수배출량예측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수질오염도예측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603507402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토양지하수과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지하수수질예측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토양오염예측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370320910"/>
                  </a:ext>
                </a:extLst>
              </a:tr>
              <a:tr h="261828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자연보전국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자연정책과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자연정책과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3503378714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생물다양성과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생물다양성과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933385467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공원생태과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공원생태과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002536168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국토환경정책과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국토환경정책과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토양오염예측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161706834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국토환경평가과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국토환경평가과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448197919"/>
                  </a:ext>
                </a:extLst>
              </a:tr>
              <a:tr h="261828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자원순환국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자원순환정책과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자원순환정책과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폐기물배출량예측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1398675412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폐자원관리과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폐자원관리과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폐기물배출량예측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786637399"/>
                  </a:ext>
                </a:extLst>
              </a:tr>
              <a:tr h="26182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자원재활용과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자원재활용과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폐기물배출량예측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630307492"/>
                  </a:ext>
                </a:extLst>
              </a:tr>
              <a:tr h="4946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폐자원에너지과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폐자원에너지과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폐기물배출량예측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5" marR="5205" marT="5205" marB="0" anchor="ctr"/>
                </a:tc>
                <a:extLst>
                  <a:ext uri="{0D108BD9-81ED-4DB2-BD59-A6C34878D82A}">
                    <a16:rowId xmlns="" xmlns:a16="http://schemas.microsoft.com/office/drawing/2014/main" val="2216907528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:</a:t>
            </a:r>
            <a:r>
              <a:rPr lang="ko-KR" altLang="en-US" dirty="0"/>
              <a:t> 환경 </a:t>
            </a:r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연구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528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연구기반 구축 및 활용방안 모색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075583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환경 빅데이터 연구 인프라 구축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 연구 자료 및 알고리듬을 오픈 소스로 공개하여 향후 환경 빅데이터 연구 인프라 제공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환경 빅데이터 연구자료</a:t>
            </a:r>
            <a:r>
              <a:rPr kumimoji="1" lang="en-US" altLang="ko-KR" dirty="0"/>
              <a:t>/</a:t>
            </a:r>
            <a:r>
              <a:rPr kumimoji="1" lang="ko-KR" altLang="en-US" dirty="0"/>
              <a:t>알고리듬 오픈소스로 공개하여 커뮤니티 형성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산재된 원내외 환경관련 자료 수집</a:t>
            </a:r>
            <a:r>
              <a:rPr kumimoji="1" lang="en-US" altLang="ko-KR" dirty="0"/>
              <a:t>-</a:t>
            </a:r>
            <a:r>
              <a:rPr kumimoji="1" lang="ko-KR" altLang="en-US" dirty="0"/>
              <a:t>추출 사례 축적 및 공개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중장기적으로 환경연구에 특화된 빅데이터 플랫폼 구축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원내외 빅데이터 서비스 개발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연구 성과를 활용하여 원내외 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연구정보서비스 및 공공서비스를 개발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연구보고서 시각화 서비스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 네트워트 시각화 서비스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2233</Words>
  <Application>Microsoft Macintosh PowerPoint</Application>
  <PresentationFormat>와이드스크린</PresentationFormat>
  <Paragraphs>645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Arial</vt:lpstr>
      <vt:lpstr>Helvetica</vt:lpstr>
      <vt:lpstr>Mangal</vt:lpstr>
      <vt:lpstr>Office 테마</vt:lpstr>
      <vt:lpstr>환경 빅데이터 분석 및  서비스 개발</vt:lpstr>
      <vt:lpstr>PowerPoint 프레젠테이션</vt:lpstr>
      <vt:lpstr>1. 연구 일반</vt:lpstr>
      <vt:lpstr>개관</vt:lpstr>
      <vt:lpstr>2. 연구 목적</vt:lpstr>
      <vt:lpstr>1. 빅데이터 방법론 적용 환경연구 개발 </vt:lpstr>
      <vt:lpstr> 예시: 환경 Bigdata 연구</vt:lpstr>
      <vt:lpstr> 예시: 환경 Bigdata 연구</vt:lpstr>
      <vt:lpstr>2. 연구기반 구축 및 활용방안 모색</vt:lpstr>
      <vt:lpstr> 환경 관련 DB 현황</vt:lpstr>
      <vt:lpstr> 연속사업: 3년 단위 연구단계 설정</vt:lpstr>
      <vt:lpstr>2017년: 환경위험 예측 방법론 개발</vt:lpstr>
      <vt:lpstr>2. 연구 내용 및 방법론</vt:lpstr>
      <vt:lpstr>PowerPoint 프레젠테이션</vt:lpstr>
      <vt:lpstr>(1) 딥러닝을 활용한 환경 리스크 예측 </vt:lpstr>
      <vt:lpstr> 빅데이터 분석 방법</vt:lpstr>
      <vt:lpstr>예) 미세먼지 오염도 분석 </vt:lpstr>
      <vt:lpstr>대용량 자료 처리 도구</vt:lpstr>
      <vt:lpstr> (2) 텍스트마이닝 이용 KEI 연구동향분석 </vt:lpstr>
      <vt:lpstr>  KEI 연구동향 분석 작업 흐름도 </vt:lpstr>
      <vt:lpstr>keyword analysis: 1993-2016 사업기획서</vt:lpstr>
      <vt:lpstr> Association Analysis : 1993-2016 사업기획서</vt:lpstr>
      <vt:lpstr>Network Analysis: 1993-2016 사업기획서</vt:lpstr>
      <vt:lpstr> (3) 기후변화에 따른 전염성 질환 예측</vt:lpstr>
      <vt:lpstr> 전염성 질환 예측 분석 대상</vt:lpstr>
      <vt:lpstr> RNN의 특징: 과거학습의 정보 사용</vt:lpstr>
      <vt:lpstr>(4) 미세먼지 오염도-발생요인 패턴분석</vt:lpstr>
      <vt:lpstr>PowerPoint 프레젠테이션</vt:lpstr>
      <vt:lpstr> 변수선택법 : 변수의 수에 penalty 부여</vt:lpstr>
      <vt:lpstr>Decision Tree: 결과 구분 변인 임계치 파악 </vt:lpstr>
      <vt:lpstr> Random Forest : Decision Tree ensemble</vt:lpstr>
      <vt:lpstr>(4) 환경분야 빅데이터 수집방법연구</vt:lpstr>
      <vt:lpstr> OPEN API 자료 수집 </vt:lpstr>
      <vt:lpstr>공간정보 기반 웹서비스 : 직방</vt:lpstr>
      <vt:lpstr>4. 사업관리</vt:lpstr>
      <vt:lpstr>기간, 인력, 예산</vt:lpstr>
      <vt:lpstr>연구진 구성</vt:lpstr>
      <vt:lpstr> 보고서 목차 및 작업계획</vt:lpstr>
      <vt:lpstr> 연구관리</vt:lpstr>
      <vt:lpstr>Team Seminar Plan</vt:lpstr>
      <vt:lpstr>Team Study Plan</vt:lpstr>
      <vt:lpstr> 온라인 계시 (예)</vt:lpstr>
      <vt:lpstr>5. 기대효과</vt:lpstr>
      <vt:lpstr>PowerPoint 프레젠테이션</vt:lpstr>
      <vt:lpstr> 빅데이터 분석 적용 사례 및 역량 축적</vt:lpstr>
      <vt:lpstr>PowerPoint 프레젠테이션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환경 빅데이터 분석 및 서비스 개발</dc:title>
  <dc:creator>Sung Won Kang</dc:creator>
  <cp:lastModifiedBy>Sung Won Kang</cp:lastModifiedBy>
  <cp:revision>86</cp:revision>
  <dcterms:created xsi:type="dcterms:W3CDTF">2017-03-13T05:01:48Z</dcterms:created>
  <dcterms:modified xsi:type="dcterms:W3CDTF">2017-03-29T05:23:48Z</dcterms:modified>
</cp:coreProperties>
</file>